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1"/>
  </p:notesMasterIdLst>
  <p:sldIdLst>
    <p:sldId id="266" r:id="rId5"/>
    <p:sldId id="265" r:id="rId6"/>
    <p:sldId id="258" r:id="rId7"/>
    <p:sldId id="263" r:id="rId8"/>
    <p:sldId id="267" r:id="rId9"/>
    <p:sldId id="261" r:id="rId10"/>
  </p:sldIdLst>
  <p:sldSz cx="9144000" cy="5149850"/>
  <p:notesSz cx="9144000" cy="514985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2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A4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67"/>
    <p:restoredTop sz="94718"/>
  </p:normalViewPr>
  <p:slideViewPr>
    <p:cSldViewPr>
      <p:cViewPr varScale="1">
        <p:scale>
          <a:sx n="103" d="100"/>
          <a:sy n="103" d="100"/>
        </p:scale>
        <p:origin x="778" y="77"/>
      </p:cViewPr>
      <p:guideLst>
        <p:guide orient="horz" pos="2880"/>
        <p:guide pos="22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0E10D83C-56D7-E548-A49E-B66CA37F4544}" type="datetimeFigureOut">
              <a:rPr lang="it-IT" smtClean="0"/>
              <a:t>15/12/2021</a:t>
            </a:fld>
            <a:endParaRPr lang="it-IT"/>
          </a:p>
        </p:txBody>
      </p:sp>
      <p:sp>
        <p:nvSpPr>
          <p:cNvPr id="4" name="Segnaposto immagine diapositiva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9B20736B-E5CC-F44B-B26C-8EED9104063A}" type="slidenum">
              <a:rPr lang="it-IT" smtClean="0"/>
              <a:t>‹N›</a:t>
            </a:fld>
            <a:endParaRPr lang="it-IT"/>
          </a:p>
        </p:txBody>
      </p:sp>
    </p:spTree>
    <p:extLst>
      <p:ext uri="{BB962C8B-B14F-4D97-AF65-F5344CB8AC3E}">
        <p14:creationId xmlns:p14="http://schemas.microsoft.com/office/powerpoint/2010/main" val="6430776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4762995" y="392092"/>
            <a:ext cx="4381004" cy="4751585"/>
          </a:xfrm>
          <a:prstGeom prst="rect">
            <a:avLst/>
          </a:prstGeom>
        </p:spPr>
      </p:pic>
      <p:sp>
        <p:nvSpPr>
          <p:cNvPr id="17" name="bg object 17"/>
          <p:cNvSpPr/>
          <p:nvPr/>
        </p:nvSpPr>
        <p:spPr>
          <a:xfrm>
            <a:off x="3833155" y="0"/>
            <a:ext cx="5311140" cy="1715770"/>
          </a:xfrm>
          <a:custGeom>
            <a:avLst/>
            <a:gdLst/>
            <a:ahLst/>
            <a:cxnLst/>
            <a:rect l="l" t="t" r="r" b="b"/>
            <a:pathLst>
              <a:path w="5311140" h="1715770">
                <a:moveTo>
                  <a:pt x="5310847" y="0"/>
                </a:moveTo>
                <a:lnTo>
                  <a:pt x="0" y="0"/>
                </a:lnTo>
                <a:lnTo>
                  <a:pt x="214541" y="1715757"/>
                </a:lnTo>
                <a:lnTo>
                  <a:pt x="5310847" y="691730"/>
                </a:lnTo>
                <a:lnTo>
                  <a:pt x="5310847" y="0"/>
                </a:lnTo>
                <a:close/>
              </a:path>
            </a:pathLst>
          </a:custGeom>
          <a:solidFill>
            <a:srgbClr val="FFFFFF"/>
          </a:solidFill>
        </p:spPr>
        <p:txBody>
          <a:bodyPr wrap="square" lIns="0" tIns="0" rIns="0" bIns="0" rtlCol="0"/>
          <a:lstStyle/>
          <a:p>
            <a:endParaRPr/>
          </a:p>
        </p:txBody>
      </p:sp>
      <p:sp>
        <p:nvSpPr>
          <p:cNvPr id="18" name="bg object 18"/>
          <p:cNvSpPr/>
          <p:nvPr/>
        </p:nvSpPr>
        <p:spPr>
          <a:xfrm>
            <a:off x="0" y="0"/>
            <a:ext cx="6750684" cy="5144135"/>
          </a:xfrm>
          <a:custGeom>
            <a:avLst/>
            <a:gdLst/>
            <a:ahLst/>
            <a:cxnLst/>
            <a:rect l="l" t="t" r="r" b="b"/>
            <a:pathLst>
              <a:path w="6750684" h="5144135">
                <a:moveTo>
                  <a:pt x="3999318" y="0"/>
                </a:moveTo>
                <a:lnTo>
                  <a:pt x="0" y="0"/>
                </a:lnTo>
                <a:lnTo>
                  <a:pt x="0" y="5143677"/>
                </a:lnTo>
                <a:lnTo>
                  <a:pt x="6750558" y="5143677"/>
                </a:lnTo>
                <a:lnTo>
                  <a:pt x="3999318" y="0"/>
                </a:lnTo>
                <a:close/>
              </a:path>
            </a:pathLst>
          </a:custGeom>
          <a:solidFill>
            <a:srgbClr val="00B45C"/>
          </a:solidFill>
        </p:spPr>
        <p:txBody>
          <a:bodyPr wrap="square" lIns="0" tIns="0" rIns="0" bIns="0" rtlCol="0"/>
          <a:lstStyle/>
          <a:p>
            <a:endParaRPr/>
          </a:p>
        </p:txBody>
      </p:sp>
      <p:sp>
        <p:nvSpPr>
          <p:cNvPr id="19" name="bg object 19"/>
          <p:cNvSpPr/>
          <p:nvPr/>
        </p:nvSpPr>
        <p:spPr>
          <a:xfrm>
            <a:off x="3999324" y="0"/>
            <a:ext cx="2751455" cy="5144135"/>
          </a:xfrm>
          <a:custGeom>
            <a:avLst/>
            <a:gdLst/>
            <a:ahLst/>
            <a:cxnLst/>
            <a:rect l="l" t="t" r="r" b="b"/>
            <a:pathLst>
              <a:path w="2751454" h="5144135">
                <a:moveTo>
                  <a:pt x="2751236" y="5143677"/>
                </a:moveTo>
                <a:lnTo>
                  <a:pt x="0" y="0"/>
                </a:lnTo>
              </a:path>
            </a:pathLst>
          </a:custGeom>
          <a:ln w="101600">
            <a:solidFill>
              <a:srgbClr val="FFFFFF"/>
            </a:solidFill>
          </a:ln>
        </p:spPr>
        <p:txBody>
          <a:bodyPr wrap="square" lIns="0" tIns="0" rIns="0" bIns="0" rtlCol="0"/>
          <a:lstStyle/>
          <a:p>
            <a:endParaRPr/>
          </a:p>
        </p:txBody>
      </p:sp>
      <p:pic>
        <p:nvPicPr>
          <p:cNvPr id="20" name="bg object 20"/>
          <p:cNvPicPr/>
          <p:nvPr/>
        </p:nvPicPr>
        <p:blipFill>
          <a:blip r:embed="rId3" cstate="print"/>
          <a:stretch>
            <a:fillRect/>
          </a:stretch>
        </p:blipFill>
        <p:spPr>
          <a:xfrm>
            <a:off x="6822726" y="231194"/>
            <a:ext cx="1595643" cy="599866"/>
          </a:xfrm>
          <a:prstGeom prst="rect">
            <a:avLst/>
          </a:prstGeom>
        </p:spPr>
      </p:pic>
      <p:pic>
        <p:nvPicPr>
          <p:cNvPr id="21" name="bg object 21"/>
          <p:cNvPicPr/>
          <p:nvPr/>
        </p:nvPicPr>
        <p:blipFill>
          <a:blip r:embed="rId4" cstate="print"/>
          <a:stretch>
            <a:fillRect/>
          </a:stretch>
        </p:blipFill>
        <p:spPr>
          <a:xfrm>
            <a:off x="5433058" y="311073"/>
            <a:ext cx="1097494" cy="524349"/>
          </a:xfrm>
          <a:prstGeom prst="rect">
            <a:avLst/>
          </a:prstGeom>
        </p:spPr>
      </p:pic>
      <p:sp>
        <p:nvSpPr>
          <p:cNvPr id="2" name="Holder 2"/>
          <p:cNvSpPr>
            <a:spLocks noGrp="1"/>
          </p:cNvSpPr>
          <p:nvPr>
            <p:ph type="ctrTitle"/>
          </p:nvPr>
        </p:nvSpPr>
        <p:spPr>
          <a:xfrm>
            <a:off x="444500" y="1744544"/>
            <a:ext cx="8255000" cy="87883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2883916"/>
            <a:ext cx="6400800" cy="128746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7010399" y="0"/>
            <a:ext cx="2133600" cy="5071783"/>
          </a:xfrm>
          <a:prstGeom prst="rect">
            <a:avLst/>
          </a:prstGeom>
        </p:spPr>
      </p:pic>
      <p:sp>
        <p:nvSpPr>
          <p:cNvPr id="17" name="bg object 17"/>
          <p:cNvSpPr/>
          <p:nvPr/>
        </p:nvSpPr>
        <p:spPr>
          <a:xfrm>
            <a:off x="6795261" y="3289769"/>
            <a:ext cx="2348865" cy="1854200"/>
          </a:xfrm>
          <a:custGeom>
            <a:avLst/>
            <a:gdLst/>
            <a:ahLst/>
            <a:cxnLst/>
            <a:rect l="l" t="t" r="r" b="b"/>
            <a:pathLst>
              <a:path w="2348865" h="1854200">
                <a:moveTo>
                  <a:pt x="2348738" y="0"/>
                </a:moveTo>
                <a:lnTo>
                  <a:pt x="0" y="1853907"/>
                </a:lnTo>
                <a:lnTo>
                  <a:pt x="2348738" y="1853907"/>
                </a:lnTo>
                <a:lnTo>
                  <a:pt x="2348738" y="0"/>
                </a:lnTo>
                <a:close/>
              </a:path>
            </a:pathLst>
          </a:custGeom>
          <a:solidFill>
            <a:srgbClr val="FFFFFF"/>
          </a:solidFill>
        </p:spPr>
        <p:txBody>
          <a:bodyPr wrap="square" lIns="0" tIns="0" rIns="0" bIns="0" rtlCol="0"/>
          <a:lstStyle/>
          <a:p>
            <a:endParaRPr/>
          </a:p>
        </p:txBody>
      </p:sp>
      <p:sp>
        <p:nvSpPr>
          <p:cNvPr id="18" name="bg object 18"/>
          <p:cNvSpPr/>
          <p:nvPr/>
        </p:nvSpPr>
        <p:spPr>
          <a:xfrm>
            <a:off x="6795263" y="3289770"/>
            <a:ext cx="2348865" cy="1854200"/>
          </a:xfrm>
          <a:custGeom>
            <a:avLst/>
            <a:gdLst/>
            <a:ahLst/>
            <a:cxnLst/>
            <a:rect l="l" t="t" r="r" b="b"/>
            <a:pathLst>
              <a:path w="2348865" h="1854200">
                <a:moveTo>
                  <a:pt x="0" y="1853906"/>
                </a:moveTo>
                <a:lnTo>
                  <a:pt x="2348735" y="0"/>
                </a:lnTo>
              </a:path>
            </a:pathLst>
          </a:custGeom>
          <a:ln w="81330">
            <a:solidFill>
              <a:srgbClr val="FFFFFF"/>
            </a:solidFill>
          </a:ln>
        </p:spPr>
        <p:txBody>
          <a:bodyPr wrap="square" lIns="0" tIns="0" rIns="0" bIns="0" rtlCol="0"/>
          <a:lstStyle/>
          <a:p>
            <a:endParaRPr/>
          </a:p>
        </p:txBody>
      </p:sp>
      <p:pic>
        <p:nvPicPr>
          <p:cNvPr id="19" name="bg object 19"/>
          <p:cNvPicPr/>
          <p:nvPr/>
        </p:nvPicPr>
        <p:blipFill>
          <a:blip r:embed="rId3" cstate="print"/>
          <a:stretch>
            <a:fillRect/>
          </a:stretch>
        </p:blipFill>
        <p:spPr>
          <a:xfrm>
            <a:off x="7797903" y="4556353"/>
            <a:ext cx="1204521" cy="452818"/>
          </a:xfrm>
          <a:prstGeom prst="rect">
            <a:avLst/>
          </a:prstGeom>
        </p:spPr>
      </p:pic>
      <p:pic>
        <p:nvPicPr>
          <p:cNvPr id="20" name="bg object 20"/>
          <p:cNvPicPr/>
          <p:nvPr/>
        </p:nvPicPr>
        <p:blipFill>
          <a:blip r:embed="rId4" cstate="print"/>
          <a:stretch>
            <a:fillRect/>
          </a:stretch>
        </p:blipFill>
        <p:spPr>
          <a:xfrm>
            <a:off x="8069672" y="4146740"/>
            <a:ext cx="828475" cy="395822"/>
          </a:xfrm>
          <a:prstGeom prst="rect">
            <a:avLst/>
          </a:prstGeom>
        </p:spPr>
      </p:pic>
      <p:sp>
        <p:nvSpPr>
          <p:cNvPr id="2" name="Holder 2"/>
          <p:cNvSpPr>
            <a:spLocks noGrp="1"/>
          </p:cNvSpPr>
          <p:nvPr>
            <p:ph type="title"/>
          </p:nvPr>
        </p:nvSpPr>
        <p:spPr/>
        <p:txBody>
          <a:bodyPr lIns="0" tIns="0" rIns="0" bIns="0"/>
          <a:lstStyle>
            <a:lvl1pPr>
              <a:defRPr sz="2800" b="1" i="0">
                <a:solidFill>
                  <a:schemeClr val="bg1"/>
                </a:solidFill>
                <a:latin typeface="Arial"/>
                <a:cs typeface="Arial"/>
              </a:defRPr>
            </a:lvl1pPr>
          </a:lstStyle>
          <a:p>
            <a:endParaRPr/>
          </a:p>
        </p:txBody>
      </p:sp>
      <p:sp>
        <p:nvSpPr>
          <p:cNvPr id="3" name="Holder 3"/>
          <p:cNvSpPr>
            <a:spLocks noGrp="1"/>
          </p:cNvSpPr>
          <p:nvPr>
            <p:ph sz="half" idx="2"/>
          </p:nvPr>
        </p:nvSpPr>
        <p:spPr>
          <a:xfrm>
            <a:off x="457200" y="1184465"/>
            <a:ext cx="3977640" cy="339890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4465"/>
            <a:ext cx="3977640" cy="339890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44500" y="1871544"/>
            <a:ext cx="8255000" cy="452119"/>
          </a:xfrm>
          <a:prstGeom prst="rect">
            <a:avLst/>
          </a:prstGeom>
        </p:spPr>
        <p:txBody>
          <a:bodyPr wrap="square" lIns="0" tIns="0" rIns="0" bIns="0">
            <a:spAutoFit/>
          </a:bodyPr>
          <a:lstStyle>
            <a:lvl1pPr>
              <a:defRPr sz="2800" b="1" i="0">
                <a:solidFill>
                  <a:schemeClr val="bg1"/>
                </a:solidFill>
                <a:latin typeface="Arial"/>
                <a:cs typeface="Arial"/>
              </a:defRPr>
            </a:lvl1pPr>
          </a:lstStyle>
          <a:p>
            <a:endParaRPr/>
          </a:p>
        </p:txBody>
      </p:sp>
      <p:sp>
        <p:nvSpPr>
          <p:cNvPr id="3" name="Holder 3"/>
          <p:cNvSpPr>
            <a:spLocks noGrp="1"/>
          </p:cNvSpPr>
          <p:nvPr>
            <p:ph type="body" idx="1"/>
          </p:nvPr>
        </p:nvSpPr>
        <p:spPr>
          <a:xfrm>
            <a:off x="457200" y="1184465"/>
            <a:ext cx="8229600" cy="339890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0" y="4789360"/>
            <a:ext cx="2926080" cy="25749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9360"/>
            <a:ext cx="2103120" cy="25749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6" name="Holder 6"/>
          <p:cNvSpPr>
            <a:spLocks noGrp="1"/>
          </p:cNvSpPr>
          <p:nvPr>
            <p:ph type="sldNum" sz="quarter" idx="7"/>
          </p:nvPr>
        </p:nvSpPr>
        <p:spPr>
          <a:xfrm>
            <a:off x="6583680" y="4789360"/>
            <a:ext cx="2103120" cy="25749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631" y="0"/>
            <a:ext cx="9132739" cy="5239275"/>
            <a:chOff x="0" y="0"/>
            <a:chExt cx="9144000" cy="5245735"/>
          </a:xfrm>
        </p:grpSpPr>
        <p:pic>
          <p:nvPicPr>
            <p:cNvPr id="3" name="object 3"/>
            <p:cNvPicPr/>
            <p:nvPr/>
          </p:nvPicPr>
          <p:blipFill>
            <a:blip r:embed="rId2" cstate="print"/>
            <a:stretch>
              <a:fillRect/>
            </a:stretch>
          </p:blipFill>
          <p:spPr>
            <a:xfrm>
              <a:off x="4762995" y="392092"/>
              <a:ext cx="4381003" cy="4751584"/>
            </a:xfrm>
            <a:prstGeom prst="rect">
              <a:avLst/>
            </a:prstGeom>
          </p:spPr>
        </p:pic>
        <p:sp>
          <p:nvSpPr>
            <p:cNvPr id="4" name="object 4"/>
            <p:cNvSpPr/>
            <p:nvPr/>
          </p:nvSpPr>
          <p:spPr>
            <a:xfrm>
              <a:off x="3833154" y="0"/>
              <a:ext cx="5311140" cy="1715770"/>
            </a:xfrm>
            <a:custGeom>
              <a:avLst/>
              <a:gdLst/>
              <a:ahLst/>
              <a:cxnLst/>
              <a:rect l="l" t="t" r="r" b="b"/>
              <a:pathLst>
                <a:path w="5311140" h="1715770">
                  <a:moveTo>
                    <a:pt x="5310846" y="0"/>
                  </a:moveTo>
                  <a:lnTo>
                    <a:pt x="0" y="0"/>
                  </a:lnTo>
                  <a:lnTo>
                    <a:pt x="214541" y="1715757"/>
                  </a:lnTo>
                  <a:lnTo>
                    <a:pt x="5310846" y="691729"/>
                  </a:lnTo>
                  <a:lnTo>
                    <a:pt x="5310846" y="0"/>
                  </a:lnTo>
                  <a:close/>
                </a:path>
              </a:pathLst>
            </a:custGeom>
            <a:solidFill>
              <a:srgbClr val="FFFFFF"/>
            </a:solidFill>
          </p:spPr>
          <p:txBody>
            <a:bodyPr wrap="square" lIns="0" tIns="0" rIns="0" bIns="0" rtlCol="0"/>
            <a:lstStyle/>
            <a:p>
              <a:endParaRPr sz="1798"/>
            </a:p>
          </p:txBody>
        </p:sp>
        <p:sp>
          <p:nvSpPr>
            <p:cNvPr id="5" name="object 5"/>
            <p:cNvSpPr/>
            <p:nvPr/>
          </p:nvSpPr>
          <p:spPr>
            <a:xfrm>
              <a:off x="0" y="0"/>
              <a:ext cx="6750684" cy="5144135"/>
            </a:xfrm>
            <a:custGeom>
              <a:avLst/>
              <a:gdLst/>
              <a:ahLst/>
              <a:cxnLst/>
              <a:rect l="l" t="t" r="r" b="b"/>
              <a:pathLst>
                <a:path w="6750684" h="5144135">
                  <a:moveTo>
                    <a:pt x="3999317" y="0"/>
                  </a:moveTo>
                  <a:lnTo>
                    <a:pt x="0" y="0"/>
                  </a:lnTo>
                  <a:lnTo>
                    <a:pt x="0" y="5143676"/>
                  </a:lnTo>
                  <a:lnTo>
                    <a:pt x="6750558" y="5143676"/>
                  </a:lnTo>
                  <a:lnTo>
                    <a:pt x="3999317" y="0"/>
                  </a:lnTo>
                  <a:close/>
                </a:path>
              </a:pathLst>
            </a:custGeom>
            <a:solidFill>
              <a:srgbClr val="00B45C"/>
            </a:solidFill>
          </p:spPr>
          <p:txBody>
            <a:bodyPr wrap="square" lIns="0" tIns="0" rIns="0" bIns="0" rtlCol="0"/>
            <a:lstStyle/>
            <a:p>
              <a:endParaRPr sz="1798"/>
            </a:p>
          </p:txBody>
        </p:sp>
        <p:sp>
          <p:nvSpPr>
            <p:cNvPr id="6" name="object 6"/>
            <p:cNvSpPr/>
            <p:nvPr/>
          </p:nvSpPr>
          <p:spPr>
            <a:xfrm>
              <a:off x="3999324" y="0"/>
              <a:ext cx="2751455" cy="5144135"/>
            </a:xfrm>
            <a:custGeom>
              <a:avLst/>
              <a:gdLst/>
              <a:ahLst/>
              <a:cxnLst/>
              <a:rect l="l" t="t" r="r" b="b"/>
              <a:pathLst>
                <a:path w="2751454" h="5144135">
                  <a:moveTo>
                    <a:pt x="2751237" y="5143677"/>
                  </a:moveTo>
                  <a:lnTo>
                    <a:pt x="0" y="0"/>
                  </a:lnTo>
                </a:path>
              </a:pathLst>
            </a:custGeom>
            <a:ln w="101600">
              <a:solidFill>
                <a:srgbClr val="FFFFFF"/>
              </a:solidFill>
            </a:ln>
          </p:spPr>
          <p:txBody>
            <a:bodyPr wrap="square" lIns="0" tIns="0" rIns="0" bIns="0" rtlCol="0"/>
            <a:lstStyle/>
            <a:p>
              <a:endParaRPr sz="1798"/>
            </a:p>
          </p:txBody>
        </p:sp>
        <p:pic>
          <p:nvPicPr>
            <p:cNvPr id="7" name="object 7"/>
            <p:cNvPicPr/>
            <p:nvPr/>
          </p:nvPicPr>
          <p:blipFill>
            <a:blip r:embed="rId3" cstate="print"/>
            <a:stretch>
              <a:fillRect/>
            </a:stretch>
          </p:blipFill>
          <p:spPr>
            <a:xfrm>
              <a:off x="6822725" y="231194"/>
              <a:ext cx="1595643" cy="599865"/>
            </a:xfrm>
            <a:prstGeom prst="rect">
              <a:avLst/>
            </a:prstGeom>
          </p:spPr>
        </p:pic>
        <p:pic>
          <p:nvPicPr>
            <p:cNvPr id="8" name="object 8"/>
            <p:cNvPicPr/>
            <p:nvPr/>
          </p:nvPicPr>
          <p:blipFill>
            <a:blip r:embed="rId4" cstate="print"/>
            <a:stretch>
              <a:fillRect/>
            </a:stretch>
          </p:blipFill>
          <p:spPr>
            <a:xfrm>
              <a:off x="5433057" y="311073"/>
              <a:ext cx="1097493" cy="524348"/>
            </a:xfrm>
            <a:prstGeom prst="rect">
              <a:avLst/>
            </a:prstGeom>
          </p:spPr>
        </p:pic>
      </p:grpSp>
      <p:sp>
        <p:nvSpPr>
          <p:cNvPr id="9" name="object 9"/>
          <p:cNvSpPr txBox="1"/>
          <p:nvPr/>
        </p:nvSpPr>
        <p:spPr>
          <a:xfrm>
            <a:off x="5968780" y="458158"/>
            <a:ext cx="596799" cy="339307"/>
          </a:xfrm>
          <a:prstGeom prst="rect">
            <a:avLst/>
          </a:prstGeom>
        </p:spPr>
        <p:txBody>
          <a:bodyPr vert="horz" wrap="square" lIns="0" tIns="38687" rIns="0" bIns="0" rtlCol="0">
            <a:spAutoFit/>
          </a:bodyPr>
          <a:lstStyle/>
          <a:p>
            <a:pPr marL="12685" marR="5074" indent="213104" algn="r">
              <a:lnSpc>
                <a:spcPct val="78700"/>
              </a:lnSpc>
              <a:spcBef>
                <a:spcPts val="305"/>
              </a:spcBef>
            </a:pPr>
            <a:r>
              <a:rPr sz="799" b="1" spc="-105" dirty="0">
                <a:solidFill>
                  <a:srgbClr val="C0D72F"/>
                </a:solidFill>
                <a:latin typeface="Verdana"/>
                <a:cs typeface="Verdana"/>
              </a:rPr>
              <a:t>ene</a:t>
            </a:r>
            <a:r>
              <a:rPr sz="799" b="1" spc="-95" dirty="0">
                <a:solidFill>
                  <a:srgbClr val="C0D72F"/>
                </a:solidFill>
                <a:latin typeface="Verdana"/>
                <a:cs typeface="Verdana"/>
              </a:rPr>
              <a:t>r</a:t>
            </a:r>
            <a:r>
              <a:rPr sz="799" b="1" spc="-105" dirty="0">
                <a:solidFill>
                  <a:srgbClr val="C0D72F"/>
                </a:solidFill>
                <a:latin typeface="Verdana"/>
                <a:cs typeface="Verdana"/>
              </a:rPr>
              <a:t>g</a:t>
            </a:r>
            <a:r>
              <a:rPr sz="799" b="1" spc="-85" dirty="0">
                <a:solidFill>
                  <a:srgbClr val="C0D72F"/>
                </a:solidFill>
                <a:latin typeface="Verdana"/>
                <a:cs typeface="Verdana"/>
              </a:rPr>
              <a:t>i</a:t>
            </a:r>
            <a:r>
              <a:rPr sz="799" b="1" dirty="0">
                <a:solidFill>
                  <a:srgbClr val="C0D72F"/>
                </a:solidFill>
                <a:latin typeface="Verdana"/>
                <a:cs typeface="Verdana"/>
              </a:rPr>
              <a:t>e  </a:t>
            </a:r>
            <a:r>
              <a:rPr sz="799" b="1" spc="-135" dirty="0">
                <a:solidFill>
                  <a:srgbClr val="C0D72F"/>
                </a:solidFill>
                <a:latin typeface="Verdana"/>
                <a:cs typeface="Verdana"/>
              </a:rPr>
              <a:t>a</a:t>
            </a:r>
            <a:r>
              <a:rPr sz="799" b="1" dirty="0">
                <a:solidFill>
                  <a:srgbClr val="C0D72F"/>
                </a:solidFill>
                <a:latin typeface="Verdana"/>
                <a:cs typeface="Verdana"/>
              </a:rPr>
              <a:t>l</a:t>
            </a:r>
            <a:r>
              <a:rPr sz="799" b="1" spc="-150" dirty="0">
                <a:solidFill>
                  <a:srgbClr val="C0D72F"/>
                </a:solidFill>
                <a:latin typeface="Verdana"/>
                <a:cs typeface="Verdana"/>
              </a:rPr>
              <a:t> </a:t>
            </a:r>
            <a:r>
              <a:rPr sz="799" b="1" spc="-95" dirty="0">
                <a:solidFill>
                  <a:srgbClr val="C0D72F"/>
                </a:solidFill>
                <a:latin typeface="Verdana"/>
                <a:cs typeface="Verdana"/>
              </a:rPr>
              <a:t>s</a:t>
            </a:r>
            <a:r>
              <a:rPr sz="799" b="1" spc="-105" dirty="0">
                <a:solidFill>
                  <a:srgbClr val="C0D72F"/>
                </a:solidFill>
                <a:latin typeface="Verdana"/>
                <a:cs typeface="Verdana"/>
              </a:rPr>
              <a:t>e</a:t>
            </a:r>
            <a:r>
              <a:rPr sz="799" b="1" spc="-95" dirty="0">
                <a:solidFill>
                  <a:srgbClr val="C0D72F"/>
                </a:solidFill>
                <a:latin typeface="Verdana"/>
                <a:cs typeface="Verdana"/>
              </a:rPr>
              <a:t>r</a:t>
            </a:r>
            <a:r>
              <a:rPr sz="799" b="1" spc="-105" dirty="0">
                <a:solidFill>
                  <a:srgbClr val="C0D72F"/>
                </a:solidFill>
                <a:latin typeface="Verdana"/>
                <a:cs typeface="Verdana"/>
              </a:rPr>
              <a:t>v</a:t>
            </a:r>
            <a:r>
              <a:rPr sz="799" b="1" spc="-85" dirty="0">
                <a:solidFill>
                  <a:srgbClr val="C0D72F"/>
                </a:solidFill>
                <a:latin typeface="Verdana"/>
                <a:cs typeface="Verdana"/>
              </a:rPr>
              <a:t>i</a:t>
            </a:r>
            <a:r>
              <a:rPr sz="799" b="1" spc="-100" dirty="0">
                <a:solidFill>
                  <a:srgbClr val="C0D72F"/>
                </a:solidFill>
                <a:latin typeface="Verdana"/>
                <a:cs typeface="Verdana"/>
              </a:rPr>
              <a:t>z</a:t>
            </a:r>
            <a:r>
              <a:rPr sz="799" b="1" spc="-85" dirty="0">
                <a:solidFill>
                  <a:srgbClr val="C0D72F"/>
                </a:solidFill>
                <a:latin typeface="Verdana"/>
                <a:cs typeface="Verdana"/>
              </a:rPr>
              <a:t>i</a:t>
            </a:r>
            <a:r>
              <a:rPr sz="799" b="1" dirty="0">
                <a:solidFill>
                  <a:srgbClr val="C0D72F"/>
                </a:solidFill>
                <a:latin typeface="Verdana"/>
                <a:cs typeface="Verdana"/>
              </a:rPr>
              <a:t>o  </a:t>
            </a:r>
            <a:r>
              <a:rPr sz="799" b="1" spc="-110" dirty="0">
                <a:solidFill>
                  <a:srgbClr val="C0D72F"/>
                </a:solidFill>
                <a:latin typeface="Verdana"/>
                <a:cs typeface="Verdana"/>
              </a:rPr>
              <a:t>de</a:t>
            </a:r>
            <a:r>
              <a:rPr sz="799" b="1" dirty="0">
                <a:solidFill>
                  <a:srgbClr val="C0D72F"/>
                </a:solidFill>
                <a:latin typeface="Verdana"/>
                <a:cs typeface="Verdana"/>
              </a:rPr>
              <a:t>l</a:t>
            </a:r>
            <a:r>
              <a:rPr sz="799" b="1" spc="-135" dirty="0">
                <a:solidFill>
                  <a:srgbClr val="C0D72F"/>
                </a:solidFill>
                <a:latin typeface="Verdana"/>
                <a:cs typeface="Verdana"/>
              </a:rPr>
              <a:t> </a:t>
            </a:r>
            <a:r>
              <a:rPr sz="799" b="1" spc="-105" dirty="0">
                <a:solidFill>
                  <a:srgbClr val="C0D72F"/>
                </a:solidFill>
                <a:latin typeface="Verdana"/>
                <a:cs typeface="Verdana"/>
              </a:rPr>
              <a:t>t</a:t>
            </a:r>
            <a:r>
              <a:rPr sz="799" b="1" spc="-110" dirty="0">
                <a:solidFill>
                  <a:srgbClr val="C0D72F"/>
                </a:solidFill>
                <a:latin typeface="Verdana"/>
                <a:cs typeface="Verdana"/>
              </a:rPr>
              <a:t>e</a:t>
            </a:r>
            <a:r>
              <a:rPr sz="799" b="1" spc="-100" dirty="0">
                <a:solidFill>
                  <a:srgbClr val="C0D72F"/>
                </a:solidFill>
                <a:latin typeface="Verdana"/>
                <a:cs typeface="Verdana"/>
              </a:rPr>
              <a:t>rr</a:t>
            </a:r>
            <a:r>
              <a:rPr sz="799" b="1" spc="-90" dirty="0">
                <a:solidFill>
                  <a:srgbClr val="C0D72F"/>
                </a:solidFill>
                <a:latin typeface="Verdana"/>
                <a:cs typeface="Verdana"/>
              </a:rPr>
              <a:t>i</a:t>
            </a:r>
            <a:r>
              <a:rPr sz="799" b="1" spc="-105" dirty="0">
                <a:solidFill>
                  <a:srgbClr val="C0D72F"/>
                </a:solidFill>
                <a:latin typeface="Verdana"/>
                <a:cs typeface="Verdana"/>
              </a:rPr>
              <a:t>t</a:t>
            </a:r>
            <a:r>
              <a:rPr sz="799" b="1" spc="-114" dirty="0">
                <a:solidFill>
                  <a:srgbClr val="C0D72F"/>
                </a:solidFill>
                <a:latin typeface="Verdana"/>
                <a:cs typeface="Verdana"/>
              </a:rPr>
              <a:t>o</a:t>
            </a:r>
            <a:r>
              <a:rPr sz="799" b="1" spc="-100" dirty="0">
                <a:solidFill>
                  <a:srgbClr val="C0D72F"/>
                </a:solidFill>
                <a:latin typeface="Verdana"/>
                <a:cs typeface="Verdana"/>
              </a:rPr>
              <a:t>r</a:t>
            </a:r>
            <a:r>
              <a:rPr sz="799" b="1" spc="-90" dirty="0">
                <a:solidFill>
                  <a:srgbClr val="C0D72F"/>
                </a:solidFill>
                <a:latin typeface="Verdana"/>
                <a:cs typeface="Verdana"/>
              </a:rPr>
              <a:t>i</a:t>
            </a:r>
            <a:r>
              <a:rPr sz="799" b="1" dirty="0">
                <a:solidFill>
                  <a:srgbClr val="C0D72F"/>
                </a:solidFill>
                <a:latin typeface="Verdana"/>
                <a:cs typeface="Verdana"/>
              </a:rPr>
              <a:t>o</a:t>
            </a:r>
            <a:endParaRPr sz="799">
              <a:latin typeface="Verdana"/>
              <a:cs typeface="Verdana"/>
            </a:endParaRPr>
          </a:p>
        </p:txBody>
      </p:sp>
      <p:sp>
        <p:nvSpPr>
          <p:cNvPr id="10" name="object 10"/>
          <p:cNvSpPr txBox="1">
            <a:spLocks noGrp="1"/>
          </p:cNvSpPr>
          <p:nvPr>
            <p:ph type="title"/>
          </p:nvPr>
        </p:nvSpPr>
        <p:spPr>
          <a:xfrm>
            <a:off x="449584" y="1527704"/>
            <a:ext cx="4239747" cy="911370"/>
          </a:xfrm>
          <a:prstGeom prst="rect">
            <a:avLst/>
          </a:prstGeom>
        </p:spPr>
        <p:txBody>
          <a:bodyPr vert="horz" wrap="square" lIns="0" tIns="55176" rIns="0" bIns="0" rtlCol="0">
            <a:spAutoFit/>
          </a:bodyPr>
          <a:lstStyle/>
          <a:p>
            <a:pPr marL="12685">
              <a:spcBef>
                <a:spcPts val="433"/>
              </a:spcBef>
            </a:pPr>
            <a:r>
              <a:rPr sz="3596" spc="-15" dirty="0"/>
              <a:t>Confronto</a:t>
            </a:r>
            <a:r>
              <a:rPr sz="3596" spc="-90" dirty="0"/>
              <a:t> </a:t>
            </a:r>
            <a:r>
              <a:rPr sz="3596" spc="-10" dirty="0"/>
              <a:t>pubblico</a:t>
            </a:r>
            <a:endParaRPr sz="3596"/>
          </a:p>
          <a:p>
            <a:pPr marL="12685">
              <a:spcBef>
                <a:spcPts val="165"/>
              </a:spcBef>
            </a:pPr>
            <a:r>
              <a:rPr sz="1798" spc="-40" dirty="0"/>
              <a:t>Terza</a:t>
            </a:r>
            <a:r>
              <a:rPr sz="1798" spc="-35" dirty="0"/>
              <a:t> </a:t>
            </a:r>
            <a:r>
              <a:rPr sz="1798" spc="-10" dirty="0"/>
              <a:t>linea</a:t>
            </a:r>
            <a:r>
              <a:rPr sz="1798" spc="-35" dirty="0"/>
              <a:t> </a:t>
            </a:r>
            <a:r>
              <a:rPr sz="1798" spc="-15" dirty="0"/>
              <a:t>termovalorizzatore</a:t>
            </a:r>
            <a:r>
              <a:rPr sz="1798" spc="-30" dirty="0"/>
              <a:t> </a:t>
            </a:r>
            <a:r>
              <a:rPr sz="1798" spc="-5" dirty="0"/>
              <a:t>di</a:t>
            </a:r>
            <a:r>
              <a:rPr sz="1798" spc="-30" dirty="0"/>
              <a:t> </a:t>
            </a:r>
            <a:r>
              <a:rPr sz="1798" spc="-10" dirty="0"/>
              <a:t>Como</a:t>
            </a:r>
            <a:endParaRPr sz="1798"/>
          </a:p>
        </p:txBody>
      </p:sp>
      <p:sp>
        <p:nvSpPr>
          <p:cNvPr id="11" name="object 11"/>
          <p:cNvSpPr txBox="1"/>
          <p:nvPr/>
        </p:nvSpPr>
        <p:spPr>
          <a:xfrm>
            <a:off x="449583" y="2708871"/>
            <a:ext cx="4168081" cy="1504370"/>
          </a:xfrm>
          <a:prstGeom prst="rect">
            <a:avLst/>
          </a:prstGeom>
        </p:spPr>
        <p:txBody>
          <a:bodyPr vert="horz" wrap="square" lIns="0" tIns="12684" rIns="0" bIns="0" rtlCol="0">
            <a:spAutoFit/>
          </a:bodyPr>
          <a:lstStyle/>
          <a:p>
            <a:pPr marL="12685">
              <a:spcBef>
                <a:spcPts val="100"/>
              </a:spcBef>
            </a:pPr>
            <a:r>
              <a:rPr lang="it-IT" sz="2996" b="1" dirty="0">
                <a:solidFill>
                  <a:srgbClr val="FFFFFF"/>
                </a:solidFill>
                <a:latin typeface="Arial"/>
                <a:cs typeface="Arial"/>
              </a:rPr>
              <a:t>Presentazione della relazione finale</a:t>
            </a:r>
          </a:p>
          <a:p>
            <a:pPr marL="12685" marR="2574372">
              <a:lnSpc>
                <a:spcPct val="106700"/>
              </a:lnSpc>
              <a:spcBef>
                <a:spcPts val="2252"/>
              </a:spcBef>
            </a:pPr>
            <a:r>
              <a:rPr lang="it-IT" sz="1798" spc="-20" dirty="0">
                <a:solidFill>
                  <a:srgbClr val="FFFFFF"/>
                </a:solidFill>
                <a:latin typeface="Arial MT"/>
                <a:cs typeface="Arial MT"/>
              </a:rPr>
              <a:t>10.</a:t>
            </a:r>
            <a:r>
              <a:rPr sz="1798" spc="-20" dirty="0">
                <a:solidFill>
                  <a:srgbClr val="FFFFFF"/>
                </a:solidFill>
                <a:latin typeface="Arial MT"/>
                <a:cs typeface="Arial MT"/>
              </a:rPr>
              <a:t>12.2021</a:t>
            </a:r>
            <a:endParaRPr sz="1798" dirty="0">
              <a:latin typeface="Arial MT"/>
              <a:cs typeface="Arial MT"/>
            </a:endParaRPr>
          </a:p>
        </p:txBody>
      </p:sp>
      <p:sp>
        <p:nvSpPr>
          <p:cNvPr id="12" name="object 12"/>
          <p:cNvSpPr/>
          <p:nvPr/>
        </p:nvSpPr>
        <p:spPr>
          <a:xfrm>
            <a:off x="3978081" y="0"/>
            <a:ext cx="2789925" cy="5149850"/>
          </a:xfrm>
          <a:custGeom>
            <a:avLst/>
            <a:gdLst/>
            <a:ahLst/>
            <a:cxnLst/>
            <a:rect l="l" t="t" r="r" b="b"/>
            <a:pathLst>
              <a:path w="2793365" h="5156200">
                <a:moveTo>
                  <a:pt x="2792940" y="5156200"/>
                </a:moveTo>
                <a:lnTo>
                  <a:pt x="0" y="0"/>
                </a:lnTo>
              </a:path>
            </a:pathLst>
          </a:custGeom>
          <a:ln w="101600">
            <a:solidFill>
              <a:srgbClr val="FFFFFF"/>
            </a:solidFill>
          </a:ln>
        </p:spPr>
        <p:txBody>
          <a:bodyPr wrap="square" lIns="0" tIns="0" rIns="0" bIns="0" rtlCol="0"/>
          <a:lstStyle/>
          <a:p>
            <a:endParaRPr sz="1798"/>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F4DB79AD-6E71-4947-8CC9-B89F4F50F0DA}"/>
              </a:ext>
            </a:extLst>
          </p:cNvPr>
          <p:cNvSpPr txBox="1">
            <a:spLocks/>
          </p:cNvSpPr>
          <p:nvPr/>
        </p:nvSpPr>
        <p:spPr>
          <a:xfrm>
            <a:off x="649691" y="1127125"/>
            <a:ext cx="6055909" cy="1640561"/>
          </a:xfrm>
          <a:prstGeom prst="rect">
            <a:avLst/>
          </a:prstGeom>
        </p:spPr>
        <p:txBody>
          <a:bodyPr vert="horz" wrap="square" lIns="0" tIns="9001" rIns="0" bIns="0" rtlCol="0">
            <a:spAutoFit/>
          </a:bodyPr>
          <a:lstStyle>
            <a:lvl1pPr>
              <a:defRPr>
                <a:latin typeface="+mj-lt"/>
                <a:ea typeface="+mj-ea"/>
                <a:cs typeface="+mj-cs"/>
              </a:defRPr>
            </a:lvl1pPr>
          </a:lstStyle>
          <a:p>
            <a:pPr>
              <a:lnSpc>
                <a:spcPct val="120000"/>
              </a:lnSpc>
              <a:spcBef>
                <a:spcPts val="600"/>
              </a:spcBef>
              <a:spcAft>
                <a:spcPts val="600"/>
              </a:spcAft>
            </a:pPr>
            <a:r>
              <a:rPr lang="it-IT" dirty="0">
                <a:latin typeface="Arial" panose="020B0604020202020204" pitchFamily="34" charset="0"/>
                <a:ea typeface="Tahoma" panose="020B0604030504040204" pitchFamily="34" charset="0"/>
                <a:cs typeface="Arial" panose="020B0604020202020204" pitchFamily="34" charset="0"/>
              </a:rPr>
              <a:t>Acsm Agam ha volontariamente avviato il confronto pubblico per raccogliere suggerimenti, proposte e osservazioni sul progetto della terza linea del termovalorizzatore di Como, dedicata al trattamento dei fanghi di depurazione</a:t>
            </a:r>
          </a:p>
        </p:txBody>
      </p:sp>
      <p:sp>
        <p:nvSpPr>
          <p:cNvPr id="6" name="object 4">
            <a:extLst>
              <a:ext uri="{FF2B5EF4-FFF2-40B4-BE49-F238E27FC236}">
                <a16:creationId xmlns:a16="http://schemas.microsoft.com/office/drawing/2014/main" id="{4E02E176-B923-7D41-A667-F64EAB3E21FD}"/>
              </a:ext>
            </a:extLst>
          </p:cNvPr>
          <p:cNvSpPr txBox="1">
            <a:spLocks/>
          </p:cNvSpPr>
          <p:nvPr/>
        </p:nvSpPr>
        <p:spPr>
          <a:xfrm>
            <a:off x="611767" y="517525"/>
            <a:ext cx="6131755" cy="439976"/>
          </a:xfrm>
          <a:prstGeom prst="rect">
            <a:avLst/>
          </a:prstGeom>
          <a:solidFill>
            <a:srgbClr val="22A437"/>
          </a:solidFill>
        </p:spPr>
        <p:txBody>
          <a:bodyPr vert="horz" wrap="square" lIns="0" tIns="9001" rIns="0" bIns="0" rtlCol="0">
            <a:spAutoFit/>
          </a:bodyPr>
          <a:lstStyle>
            <a:lvl1pPr>
              <a:defRPr>
                <a:latin typeface="+mj-lt"/>
                <a:ea typeface="+mj-ea"/>
                <a:cs typeface="+mj-cs"/>
              </a:defRPr>
            </a:lvl1pPr>
          </a:lstStyle>
          <a:p>
            <a:pPr marL="8573">
              <a:spcBef>
                <a:spcPts val="71"/>
              </a:spcBef>
            </a:pPr>
            <a:r>
              <a:rPr lang="it-IT" sz="2800" b="1" kern="0" dirty="0">
                <a:solidFill>
                  <a:schemeClr val="bg1"/>
                </a:solidFill>
                <a:latin typeface="Arial" panose="020B0604020202020204" pitchFamily="34" charset="0"/>
                <a:ea typeface="Tahoma" panose="020B0604030504040204" pitchFamily="34" charset="0"/>
                <a:cs typeface="Arial" panose="020B0604020202020204" pitchFamily="34" charset="0"/>
              </a:rPr>
              <a:t>Obiettivi del confronto pubblico</a:t>
            </a:r>
          </a:p>
        </p:txBody>
      </p:sp>
      <p:sp>
        <p:nvSpPr>
          <p:cNvPr id="3" name="CasellaDiTesto 2">
            <a:extLst>
              <a:ext uri="{FF2B5EF4-FFF2-40B4-BE49-F238E27FC236}">
                <a16:creationId xmlns:a16="http://schemas.microsoft.com/office/drawing/2014/main" id="{11139D04-9A85-4E45-B8B7-BDA97F4054E6}"/>
              </a:ext>
            </a:extLst>
          </p:cNvPr>
          <p:cNvSpPr txBox="1"/>
          <p:nvPr/>
        </p:nvSpPr>
        <p:spPr>
          <a:xfrm>
            <a:off x="556428" y="2879725"/>
            <a:ext cx="6131755" cy="1391407"/>
          </a:xfrm>
          <a:prstGeom prst="rect">
            <a:avLst/>
          </a:prstGeom>
          <a:noFill/>
        </p:spPr>
        <p:txBody>
          <a:bodyPr wrap="square" rtlCol="0">
            <a:spAutoFit/>
          </a:bodyPr>
          <a:lstStyle/>
          <a:p>
            <a:pPr>
              <a:lnSpc>
                <a:spcPct val="120000"/>
              </a:lnSpc>
              <a:spcBef>
                <a:spcPts val="600"/>
              </a:spcBef>
              <a:spcAft>
                <a:spcPts val="600"/>
              </a:spcAft>
            </a:pPr>
            <a:r>
              <a:rPr lang="it-IT" dirty="0">
                <a:latin typeface="Arial" panose="020B0604020202020204" pitchFamily="34" charset="0"/>
                <a:cs typeface="Arial" panose="020B0604020202020204" pitchFamily="34" charset="0"/>
              </a:rPr>
              <a:t>L’azienda ha avviato il confronto in una fase preliminare della progettazione per affrontare eventuali criticità che potrebbero presentarsi nelle successive fasi di  progettazione e nell’eventuale realizzazione dell’opera</a:t>
            </a:r>
          </a:p>
        </p:txBody>
      </p:sp>
    </p:spTree>
    <p:extLst>
      <p:ext uri="{BB962C8B-B14F-4D97-AF65-F5344CB8AC3E}">
        <p14:creationId xmlns:p14="http://schemas.microsoft.com/office/powerpoint/2010/main" val="274754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8463155" y="4266563"/>
            <a:ext cx="450215" cy="245110"/>
          </a:xfrm>
          <a:prstGeom prst="rect">
            <a:avLst/>
          </a:prstGeom>
        </p:spPr>
        <p:txBody>
          <a:bodyPr vert="horz" wrap="square" lIns="0" tIns="29845" rIns="0" bIns="0" rtlCol="0">
            <a:spAutoFit/>
          </a:bodyPr>
          <a:lstStyle/>
          <a:p>
            <a:pPr marL="12700" marR="5080" indent="168910" algn="r">
              <a:lnSpc>
                <a:spcPts val="530"/>
              </a:lnSpc>
              <a:spcBef>
                <a:spcPts val="235"/>
              </a:spcBef>
            </a:pPr>
            <a:r>
              <a:rPr sz="550" b="1" spc="-50" dirty="0">
                <a:solidFill>
                  <a:srgbClr val="C0D72F"/>
                </a:solidFill>
                <a:latin typeface="Verdana"/>
                <a:cs typeface="Verdana"/>
              </a:rPr>
              <a:t>energie  </a:t>
            </a:r>
            <a:r>
              <a:rPr sz="550" b="1" spc="-70" dirty="0">
                <a:solidFill>
                  <a:srgbClr val="C0D72F"/>
                </a:solidFill>
                <a:latin typeface="Verdana"/>
                <a:cs typeface="Verdana"/>
              </a:rPr>
              <a:t>a</a:t>
            </a:r>
            <a:r>
              <a:rPr sz="550" b="1" spc="-30" dirty="0">
                <a:solidFill>
                  <a:srgbClr val="C0D72F"/>
                </a:solidFill>
                <a:latin typeface="Verdana"/>
                <a:cs typeface="Verdana"/>
              </a:rPr>
              <a:t>l</a:t>
            </a:r>
            <a:r>
              <a:rPr sz="550" b="1" spc="-55" dirty="0">
                <a:solidFill>
                  <a:srgbClr val="C0D72F"/>
                </a:solidFill>
                <a:latin typeface="Verdana"/>
                <a:cs typeface="Verdana"/>
              </a:rPr>
              <a:t> </a:t>
            </a:r>
            <a:r>
              <a:rPr sz="550" b="1" spc="-50" dirty="0">
                <a:solidFill>
                  <a:srgbClr val="C0D72F"/>
                </a:solidFill>
                <a:latin typeface="Verdana"/>
                <a:cs typeface="Verdana"/>
              </a:rPr>
              <a:t>servizio  de</a:t>
            </a:r>
            <a:r>
              <a:rPr sz="550" b="1" spc="-20" dirty="0">
                <a:solidFill>
                  <a:srgbClr val="C0D72F"/>
                </a:solidFill>
                <a:latin typeface="Verdana"/>
                <a:cs typeface="Verdana"/>
              </a:rPr>
              <a:t>l</a:t>
            </a:r>
            <a:r>
              <a:rPr sz="550" b="1" spc="-55" dirty="0">
                <a:solidFill>
                  <a:srgbClr val="C0D72F"/>
                </a:solidFill>
                <a:latin typeface="Verdana"/>
                <a:cs typeface="Verdana"/>
              </a:rPr>
              <a:t> </a:t>
            </a:r>
            <a:r>
              <a:rPr sz="550" b="1" spc="-50" dirty="0">
                <a:solidFill>
                  <a:srgbClr val="C0D72F"/>
                </a:solidFill>
                <a:latin typeface="Verdana"/>
                <a:cs typeface="Verdana"/>
              </a:rPr>
              <a:t>territorio</a:t>
            </a:r>
            <a:endParaRPr sz="550">
              <a:latin typeface="Verdana"/>
              <a:cs typeface="Verdana"/>
            </a:endParaRPr>
          </a:p>
        </p:txBody>
      </p:sp>
      <p:sp>
        <p:nvSpPr>
          <p:cNvPr id="7" name="CasellaDiTesto 6">
            <a:extLst>
              <a:ext uri="{FF2B5EF4-FFF2-40B4-BE49-F238E27FC236}">
                <a16:creationId xmlns:a16="http://schemas.microsoft.com/office/drawing/2014/main" id="{3DEAC1CA-0045-B64C-B4C0-C7505FBA057D}"/>
              </a:ext>
            </a:extLst>
          </p:cNvPr>
          <p:cNvSpPr txBox="1"/>
          <p:nvPr/>
        </p:nvSpPr>
        <p:spPr>
          <a:xfrm>
            <a:off x="533400" y="319159"/>
            <a:ext cx="6195208" cy="461665"/>
          </a:xfrm>
          <a:prstGeom prst="rect">
            <a:avLst/>
          </a:prstGeom>
          <a:solidFill>
            <a:srgbClr val="22A437"/>
          </a:solidFill>
        </p:spPr>
        <p:txBody>
          <a:bodyPr wrap="square" rtlCol="0">
            <a:spAutoFit/>
          </a:bodyPr>
          <a:lstStyle/>
          <a:p>
            <a:r>
              <a:rPr lang="it-IT" sz="2400" b="1" dirty="0">
                <a:solidFill>
                  <a:schemeClr val="bg1"/>
                </a:solidFill>
                <a:latin typeface="Arial" panose="020B0604020202020204" pitchFamily="34" charset="0"/>
                <a:ea typeface="Tahoma" panose="020B0604030504040204" pitchFamily="34" charset="0"/>
                <a:cs typeface="Arial" panose="020B0604020202020204" pitchFamily="34" charset="0"/>
              </a:rPr>
              <a:t>Calendario delle attività</a:t>
            </a:r>
          </a:p>
        </p:txBody>
      </p:sp>
      <p:sp>
        <p:nvSpPr>
          <p:cNvPr id="8" name="CasellaDiTesto 7">
            <a:extLst>
              <a:ext uri="{FF2B5EF4-FFF2-40B4-BE49-F238E27FC236}">
                <a16:creationId xmlns:a16="http://schemas.microsoft.com/office/drawing/2014/main" id="{A4945355-906A-5B4D-ADC5-7BDA5A4A25A4}"/>
              </a:ext>
            </a:extLst>
          </p:cNvPr>
          <p:cNvSpPr txBox="1"/>
          <p:nvPr/>
        </p:nvSpPr>
        <p:spPr>
          <a:xfrm>
            <a:off x="509452" y="1394765"/>
            <a:ext cx="4827904" cy="523220"/>
          </a:xfrm>
          <a:prstGeom prst="rect">
            <a:avLst/>
          </a:prstGeom>
          <a:noFill/>
        </p:spPr>
        <p:txBody>
          <a:bodyPr wrap="square" rtlCol="0">
            <a:spAutoFit/>
          </a:bodyPr>
          <a:lstStyle/>
          <a:p>
            <a:r>
              <a:rPr lang="it-IT" sz="1400" b="1" dirty="0">
                <a:latin typeface="Arial" panose="020B0604020202020204" pitchFamily="34" charset="0"/>
                <a:ea typeface="Tahoma" panose="020B0604030504040204" pitchFamily="34" charset="0"/>
                <a:cs typeface="Arial" panose="020B0604020202020204" pitchFamily="34" charset="0"/>
              </a:rPr>
              <a:t>Venerdì 15 ottobre 2021 </a:t>
            </a:r>
            <a:endParaRPr lang="it-IT" sz="1400" dirty="0">
              <a:latin typeface="Arial" panose="020B0604020202020204" pitchFamily="34" charset="0"/>
              <a:ea typeface="Tahoma" panose="020B0604030504040204" pitchFamily="34" charset="0"/>
              <a:cs typeface="Arial" panose="020B0604020202020204" pitchFamily="34" charset="0"/>
            </a:endParaRPr>
          </a:p>
          <a:p>
            <a:r>
              <a:rPr lang="it-IT" sz="1400" dirty="0">
                <a:latin typeface="Arial" panose="020B0604020202020204" pitchFamily="34" charset="0"/>
                <a:ea typeface="Tahoma" panose="020B0604030504040204" pitchFamily="34" charset="0"/>
                <a:cs typeface="Arial" panose="020B0604020202020204" pitchFamily="34" charset="0"/>
              </a:rPr>
              <a:t>Presentazione del Dossier di progetto </a:t>
            </a:r>
          </a:p>
        </p:txBody>
      </p:sp>
      <p:sp>
        <p:nvSpPr>
          <p:cNvPr id="9" name="CasellaDiTesto 8">
            <a:extLst>
              <a:ext uri="{FF2B5EF4-FFF2-40B4-BE49-F238E27FC236}">
                <a16:creationId xmlns:a16="http://schemas.microsoft.com/office/drawing/2014/main" id="{65BC8755-37B3-594A-A140-26432B220EA0}"/>
              </a:ext>
            </a:extLst>
          </p:cNvPr>
          <p:cNvSpPr txBox="1"/>
          <p:nvPr/>
        </p:nvSpPr>
        <p:spPr>
          <a:xfrm>
            <a:off x="515028" y="1970710"/>
            <a:ext cx="5010616" cy="523220"/>
          </a:xfrm>
          <a:prstGeom prst="rect">
            <a:avLst/>
          </a:prstGeom>
          <a:noFill/>
        </p:spPr>
        <p:txBody>
          <a:bodyPr wrap="square" rtlCol="0">
            <a:spAutoFit/>
          </a:bodyPr>
          <a:lstStyle/>
          <a:p>
            <a:r>
              <a:rPr lang="it-IT" sz="1400" b="1" dirty="0">
                <a:latin typeface="Arial" panose="020B0604020202020204" pitchFamily="34" charset="0"/>
                <a:ea typeface="Tahoma" panose="020B0604030504040204" pitchFamily="34" charset="0"/>
                <a:cs typeface="Arial" panose="020B0604020202020204" pitchFamily="34" charset="0"/>
              </a:rPr>
              <a:t>Venerdì 22 ottobre 2021 </a:t>
            </a:r>
            <a:endParaRPr lang="it-IT" sz="1400" dirty="0">
              <a:latin typeface="Arial" panose="020B0604020202020204" pitchFamily="34" charset="0"/>
              <a:ea typeface="Tahoma" panose="020B0604030504040204" pitchFamily="34" charset="0"/>
              <a:cs typeface="Arial" panose="020B0604020202020204" pitchFamily="34" charset="0"/>
            </a:endParaRPr>
          </a:p>
          <a:p>
            <a:r>
              <a:rPr lang="it-IT" sz="1400" dirty="0">
                <a:latin typeface="Arial" panose="020B0604020202020204" pitchFamily="34" charset="0"/>
                <a:ea typeface="Tahoma" panose="020B0604030504040204" pitchFamily="34" charset="0"/>
                <a:cs typeface="Arial" panose="020B0604020202020204" pitchFamily="34" charset="0"/>
              </a:rPr>
              <a:t>La gestione dei fanghi e le caratteristiche dell’intervento</a:t>
            </a:r>
          </a:p>
        </p:txBody>
      </p:sp>
      <p:sp>
        <p:nvSpPr>
          <p:cNvPr id="10" name="CasellaDiTesto 9">
            <a:extLst>
              <a:ext uri="{FF2B5EF4-FFF2-40B4-BE49-F238E27FC236}">
                <a16:creationId xmlns:a16="http://schemas.microsoft.com/office/drawing/2014/main" id="{682BDFEA-5673-0743-9B80-6573BA7C726A}"/>
              </a:ext>
            </a:extLst>
          </p:cNvPr>
          <p:cNvSpPr txBox="1"/>
          <p:nvPr/>
        </p:nvSpPr>
        <p:spPr>
          <a:xfrm>
            <a:off x="509452" y="2531926"/>
            <a:ext cx="3703320" cy="523220"/>
          </a:xfrm>
          <a:prstGeom prst="rect">
            <a:avLst/>
          </a:prstGeom>
          <a:noFill/>
        </p:spPr>
        <p:txBody>
          <a:bodyPr wrap="square" rtlCol="0">
            <a:spAutoFit/>
          </a:bodyPr>
          <a:lstStyle/>
          <a:p>
            <a:r>
              <a:rPr lang="it-IT" sz="1400" b="1" dirty="0">
                <a:latin typeface="Arial" panose="020B0604020202020204" pitchFamily="34" charset="0"/>
                <a:ea typeface="Tahoma" panose="020B0604030504040204" pitchFamily="34" charset="0"/>
                <a:cs typeface="Arial" panose="020B0604020202020204" pitchFamily="34" charset="0"/>
              </a:rPr>
              <a:t>Venerdì 29 ottobre 2021</a:t>
            </a:r>
            <a:endParaRPr lang="it-IT" sz="1400" dirty="0">
              <a:latin typeface="Arial" panose="020B0604020202020204" pitchFamily="34" charset="0"/>
              <a:ea typeface="Tahoma" panose="020B0604030504040204" pitchFamily="34" charset="0"/>
              <a:cs typeface="Arial" panose="020B0604020202020204" pitchFamily="34" charset="0"/>
            </a:endParaRPr>
          </a:p>
          <a:p>
            <a:r>
              <a:rPr lang="it-IT" sz="1400" dirty="0">
                <a:latin typeface="Arial" panose="020B0604020202020204" pitchFamily="34" charset="0"/>
                <a:ea typeface="Tahoma" panose="020B0604030504040204" pitchFamily="34" charset="0"/>
                <a:cs typeface="Arial" panose="020B0604020202020204" pitchFamily="34" charset="0"/>
              </a:rPr>
              <a:t>Gli aspetti ambientali </a:t>
            </a:r>
          </a:p>
        </p:txBody>
      </p:sp>
      <p:sp>
        <p:nvSpPr>
          <p:cNvPr id="11" name="CasellaDiTesto 10">
            <a:extLst>
              <a:ext uri="{FF2B5EF4-FFF2-40B4-BE49-F238E27FC236}">
                <a16:creationId xmlns:a16="http://schemas.microsoft.com/office/drawing/2014/main" id="{F1EFF0DB-5D5C-9A43-9EC4-F4BCFE6A1886}"/>
              </a:ext>
            </a:extLst>
          </p:cNvPr>
          <p:cNvSpPr txBox="1"/>
          <p:nvPr/>
        </p:nvSpPr>
        <p:spPr>
          <a:xfrm>
            <a:off x="509452" y="3090198"/>
            <a:ext cx="5105400" cy="523220"/>
          </a:xfrm>
          <a:prstGeom prst="rect">
            <a:avLst/>
          </a:prstGeom>
          <a:noFill/>
        </p:spPr>
        <p:txBody>
          <a:bodyPr wrap="square" rtlCol="0">
            <a:spAutoFit/>
          </a:bodyPr>
          <a:lstStyle/>
          <a:p>
            <a:r>
              <a:rPr lang="it-IT" sz="1400" b="1" dirty="0">
                <a:latin typeface="Arial" panose="020B0604020202020204" pitchFamily="34" charset="0"/>
                <a:ea typeface="Tahoma" panose="020B0604030504040204" pitchFamily="34" charset="0"/>
                <a:cs typeface="Arial" panose="020B0604020202020204" pitchFamily="34" charset="0"/>
              </a:rPr>
              <a:t>Domenica 7 novembre 2021 </a:t>
            </a:r>
          </a:p>
          <a:p>
            <a:r>
              <a:rPr lang="it-IT" sz="1400" dirty="0">
                <a:latin typeface="Arial" panose="020B0604020202020204" pitchFamily="34" charset="0"/>
                <a:ea typeface="Tahoma" panose="020B0604030504040204" pitchFamily="34" charset="0"/>
                <a:cs typeface="Arial" panose="020B0604020202020204" pitchFamily="34" charset="0"/>
              </a:rPr>
              <a:t>Visita all’impianto di termovalorizzazione di Como</a:t>
            </a:r>
          </a:p>
        </p:txBody>
      </p:sp>
      <p:sp>
        <p:nvSpPr>
          <p:cNvPr id="12" name="CasellaDiTesto 11">
            <a:extLst>
              <a:ext uri="{FF2B5EF4-FFF2-40B4-BE49-F238E27FC236}">
                <a16:creationId xmlns:a16="http://schemas.microsoft.com/office/drawing/2014/main" id="{54EABF55-F581-4940-A14A-0586A29E55E6}"/>
              </a:ext>
            </a:extLst>
          </p:cNvPr>
          <p:cNvSpPr txBox="1"/>
          <p:nvPr/>
        </p:nvSpPr>
        <p:spPr>
          <a:xfrm>
            <a:off x="509452" y="3669087"/>
            <a:ext cx="4265613" cy="523220"/>
          </a:xfrm>
          <a:prstGeom prst="rect">
            <a:avLst/>
          </a:prstGeom>
          <a:noFill/>
        </p:spPr>
        <p:txBody>
          <a:bodyPr wrap="square" rtlCol="0">
            <a:spAutoFit/>
          </a:bodyPr>
          <a:lstStyle/>
          <a:p>
            <a:r>
              <a:rPr lang="it-IT" sz="1400" b="1" dirty="0">
                <a:latin typeface="Arial" panose="020B0604020202020204" pitchFamily="34" charset="0"/>
                <a:ea typeface="Tahoma" panose="020B0604030504040204" pitchFamily="34" charset="0"/>
                <a:cs typeface="Arial" panose="020B0604020202020204" pitchFamily="34" charset="0"/>
              </a:rPr>
              <a:t>Venerdì 12 novembre 2021 </a:t>
            </a:r>
          </a:p>
          <a:p>
            <a:r>
              <a:rPr lang="it-IT" sz="1400" dirty="0">
                <a:latin typeface="Arial" panose="020B0604020202020204" pitchFamily="34" charset="0"/>
                <a:ea typeface="Tahoma" panose="020B0604030504040204" pitchFamily="34" charset="0"/>
                <a:cs typeface="Arial" panose="020B0604020202020204" pitchFamily="34" charset="0"/>
              </a:rPr>
              <a:t>L’economia circolare e il territorio</a:t>
            </a:r>
          </a:p>
        </p:txBody>
      </p:sp>
      <p:sp>
        <p:nvSpPr>
          <p:cNvPr id="13" name="CasellaDiTesto 12">
            <a:extLst>
              <a:ext uri="{FF2B5EF4-FFF2-40B4-BE49-F238E27FC236}">
                <a16:creationId xmlns:a16="http://schemas.microsoft.com/office/drawing/2014/main" id="{8FB142E3-695B-EA4E-AAA4-6D6AD334C475}"/>
              </a:ext>
            </a:extLst>
          </p:cNvPr>
          <p:cNvSpPr txBox="1"/>
          <p:nvPr/>
        </p:nvSpPr>
        <p:spPr>
          <a:xfrm>
            <a:off x="509452" y="4247976"/>
            <a:ext cx="6320246" cy="738664"/>
          </a:xfrm>
          <a:prstGeom prst="rect">
            <a:avLst/>
          </a:prstGeom>
          <a:noFill/>
        </p:spPr>
        <p:txBody>
          <a:bodyPr wrap="square" rtlCol="0">
            <a:spAutoFit/>
          </a:bodyPr>
          <a:lstStyle/>
          <a:p>
            <a:r>
              <a:rPr lang="it-IT" sz="1400" i="1" dirty="0">
                <a:latin typeface="Arial" panose="020B0604020202020204" pitchFamily="34" charset="0"/>
                <a:ea typeface="Tahoma" panose="020B0604030504040204" pitchFamily="34" charset="0"/>
                <a:cs typeface="Arial" panose="020B0604020202020204" pitchFamily="34" charset="0"/>
              </a:rPr>
              <a:t>Inoltre sono stati organizzati due incontri , il 14 e il 21 ottobre, per presentare il progetto ai </a:t>
            </a:r>
            <a:r>
              <a:rPr lang="it-IT" sz="1400" i="1">
                <a:latin typeface="Arial" panose="020B0604020202020204" pitchFamily="34" charset="0"/>
                <a:ea typeface="Tahoma" panose="020B0604030504040204" pitchFamily="34" charset="0"/>
                <a:cs typeface="Arial" panose="020B0604020202020204" pitchFamily="34" charset="0"/>
              </a:rPr>
              <a:t>dipendenti dell’azienda </a:t>
            </a:r>
            <a:r>
              <a:rPr lang="it-IT" sz="1400" i="1" dirty="0">
                <a:latin typeface="Arial" panose="020B0604020202020204" pitchFamily="34" charset="0"/>
                <a:ea typeface="Tahoma" panose="020B0604030504040204" pitchFamily="34" charset="0"/>
                <a:cs typeface="Arial" panose="020B0604020202020204" pitchFamily="34" charset="0"/>
              </a:rPr>
              <a:t>a cui hanno partecipato 30 lavoratori su 35 invitati</a:t>
            </a:r>
          </a:p>
        </p:txBody>
      </p:sp>
      <p:sp>
        <p:nvSpPr>
          <p:cNvPr id="14" name="CasellaDiTesto 13">
            <a:extLst>
              <a:ext uri="{FF2B5EF4-FFF2-40B4-BE49-F238E27FC236}">
                <a16:creationId xmlns:a16="http://schemas.microsoft.com/office/drawing/2014/main" id="{E76AA36A-7AAB-40DF-AF82-684E62F0C9FA}"/>
              </a:ext>
            </a:extLst>
          </p:cNvPr>
          <p:cNvSpPr txBox="1"/>
          <p:nvPr/>
        </p:nvSpPr>
        <p:spPr>
          <a:xfrm>
            <a:off x="531223" y="871545"/>
            <a:ext cx="4827904" cy="523220"/>
          </a:xfrm>
          <a:prstGeom prst="rect">
            <a:avLst/>
          </a:prstGeom>
          <a:noFill/>
        </p:spPr>
        <p:txBody>
          <a:bodyPr wrap="square" rtlCol="0">
            <a:spAutoFit/>
          </a:bodyPr>
          <a:lstStyle/>
          <a:p>
            <a:r>
              <a:rPr lang="it-IT" sz="1400" b="1" dirty="0">
                <a:latin typeface="Arial" panose="020B0604020202020204" pitchFamily="34" charset="0"/>
                <a:ea typeface="Tahoma" panose="020B0604030504040204" pitchFamily="34" charset="0"/>
                <a:cs typeface="Arial" panose="020B0604020202020204" pitchFamily="34" charset="0"/>
              </a:rPr>
              <a:t>Giovedì 14 ottobre 2021 </a:t>
            </a:r>
            <a:endParaRPr lang="it-IT" sz="1400" dirty="0">
              <a:latin typeface="Arial" panose="020B0604020202020204" pitchFamily="34" charset="0"/>
              <a:ea typeface="Tahoma" panose="020B0604030504040204" pitchFamily="34" charset="0"/>
              <a:cs typeface="Arial" panose="020B0604020202020204" pitchFamily="34" charset="0"/>
            </a:endParaRPr>
          </a:p>
          <a:p>
            <a:r>
              <a:rPr lang="it-IT" sz="1400" dirty="0">
                <a:latin typeface="Arial" panose="020B0604020202020204" pitchFamily="34" charset="0"/>
                <a:ea typeface="Tahoma" panose="020B0604030504040204" pitchFamily="34" charset="0"/>
                <a:cs typeface="Arial" panose="020B0604020202020204" pitchFamily="34" charset="0"/>
              </a:rPr>
              <a:t>Conferenza stampa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F4DB79AD-6E71-4947-8CC9-B89F4F50F0DA}"/>
              </a:ext>
            </a:extLst>
          </p:cNvPr>
          <p:cNvSpPr txBox="1">
            <a:spLocks/>
          </p:cNvSpPr>
          <p:nvPr/>
        </p:nvSpPr>
        <p:spPr>
          <a:xfrm>
            <a:off x="427727" y="969466"/>
            <a:ext cx="6165209" cy="3661371"/>
          </a:xfrm>
          <a:prstGeom prst="rect">
            <a:avLst/>
          </a:prstGeom>
        </p:spPr>
        <p:txBody>
          <a:bodyPr vert="horz" wrap="square" lIns="0" tIns="9001" rIns="0" bIns="0" rtlCol="0">
            <a:spAutoFit/>
          </a:bodyPr>
          <a:lstStyle>
            <a:lvl1pPr>
              <a:defRPr>
                <a:latin typeface="+mj-lt"/>
                <a:ea typeface="+mj-ea"/>
                <a:cs typeface="+mj-cs"/>
              </a:defRPr>
            </a:lvl1pPr>
          </a:lstStyle>
          <a:p>
            <a:r>
              <a:rPr lang="it-IT" dirty="0">
                <a:latin typeface="Arial" panose="020B0604020202020204" pitchFamily="34" charset="0"/>
                <a:ea typeface="Tahoma" panose="020B0604030504040204" pitchFamily="34" charset="0"/>
                <a:cs typeface="Arial" panose="020B0604020202020204" pitchFamily="34" charset="0"/>
              </a:rPr>
              <a:t>Hanno preso parte agli incontri oltre 300 persone in rappresentanza di:</a:t>
            </a:r>
          </a:p>
          <a:p>
            <a:br>
              <a:rPr lang="it-IT" dirty="0">
                <a:latin typeface="Arial" panose="020B0604020202020204" pitchFamily="34" charset="0"/>
                <a:ea typeface="Tahoma" panose="020B0604030504040204" pitchFamily="34" charset="0"/>
                <a:cs typeface="Arial" panose="020B0604020202020204" pitchFamily="34" charset="0"/>
              </a:rPr>
            </a:br>
            <a:r>
              <a:rPr lang="it-IT" i="1" dirty="0">
                <a:latin typeface="Arial" panose="020B0604020202020204" pitchFamily="34" charset="0"/>
                <a:ea typeface="Tahoma" panose="020B0604030504040204" pitchFamily="34" charset="0"/>
                <a:cs typeface="Arial" panose="020B0604020202020204" pitchFamily="34" charset="0"/>
              </a:rPr>
              <a:t>Legambiente-Circolo “Angelo Vassallo”, </a:t>
            </a:r>
            <a:r>
              <a:rPr lang="it-IT" i="1" dirty="0" err="1">
                <a:latin typeface="Arial" panose="020B0604020202020204" pitchFamily="34" charset="0"/>
                <a:ea typeface="Tahoma" panose="020B0604030504040204" pitchFamily="34" charset="0"/>
                <a:cs typeface="Arial" panose="020B0604020202020204" pitchFamily="34" charset="0"/>
              </a:rPr>
              <a:t>Fridays</a:t>
            </a:r>
            <a:r>
              <a:rPr lang="it-IT" i="1" dirty="0">
                <a:latin typeface="Arial" panose="020B0604020202020204" pitchFamily="34" charset="0"/>
                <a:ea typeface="Tahoma" panose="020B0604030504040204" pitchFamily="34" charset="0"/>
                <a:cs typeface="Arial" panose="020B0604020202020204" pitchFamily="34" charset="0"/>
              </a:rPr>
              <a:t> for Future Como, L’Isola che c’è, WWF Insubria, ISDE-medici per l’ambiente, WWF Lodigiano Pavese, Confindustria Como, API Lecco e Sondrio, Comune di Grandate, Comune di Casnate con Bernate, Provincia di Como, ATS Insubria, Politecnico di Milano, Ordine degli Ingegneri della Provincia di Como, Ordine dei Periti Industriali della Provincia di Como, CGIL Como, della CISL, UIL di Como, AUSER di Como, cittadini e aziende</a:t>
            </a:r>
          </a:p>
          <a:p>
            <a:pPr marL="285750" indent="-285750">
              <a:spcBef>
                <a:spcPts val="405"/>
              </a:spcBef>
              <a:spcAft>
                <a:spcPts val="405"/>
              </a:spcAft>
              <a:buFont typeface="Arial" panose="020B0604020202020204" pitchFamily="34" charset="0"/>
              <a:buChar char="•"/>
            </a:pPr>
            <a:endParaRPr lang="it-IT" dirty="0">
              <a:latin typeface="Arial" panose="020B0604020202020204" pitchFamily="34" charset="0"/>
              <a:ea typeface="Tahoma" panose="020B0604030504040204" pitchFamily="34" charset="0"/>
              <a:cs typeface="Arial" panose="020B0604020202020204" pitchFamily="34" charset="0"/>
            </a:endParaRPr>
          </a:p>
        </p:txBody>
      </p:sp>
      <p:sp>
        <p:nvSpPr>
          <p:cNvPr id="6" name="object 4">
            <a:extLst>
              <a:ext uri="{FF2B5EF4-FFF2-40B4-BE49-F238E27FC236}">
                <a16:creationId xmlns:a16="http://schemas.microsoft.com/office/drawing/2014/main" id="{4E02E176-B923-7D41-A667-F64EAB3E21FD}"/>
              </a:ext>
            </a:extLst>
          </p:cNvPr>
          <p:cNvSpPr txBox="1">
            <a:spLocks/>
          </p:cNvSpPr>
          <p:nvPr/>
        </p:nvSpPr>
        <p:spPr>
          <a:xfrm>
            <a:off x="438613" y="365125"/>
            <a:ext cx="6131755" cy="409198"/>
          </a:xfrm>
          <a:prstGeom prst="rect">
            <a:avLst/>
          </a:prstGeom>
          <a:solidFill>
            <a:srgbClr val="22A437"/>
          </a:solidFill>
        </p:spPr>
        <p:txBody>
          <a:bodyPr vert="horz" wrap="square" lIns="0" tIns="9001" rIns="0" bIns="0" rtlCol="0">
            <a:spAutoFit/>
          </a:bodyPr>
          <a:lstStyle>
            <a:lvl1pPr>
              <a:defRPr>
                <a:latin typeface="+mj-lt"/>
                <a:ea typeface="+mj-ea"/>
                <a:cs typeface="+mj-cs"/>
              </a:defRPr>
            </a:lvl1pPr>
          </a:lstStyle>
          <a:p>
            <a:pPr marL="8573">
              <a:spcBef>
                <a:spcPts val="71"/>
              </a:spcBef>
            </a:pPr>
            <a:r>
              <a:rPr lang="it-IT" sz="2600" b="1" kern="0" dirty="0">
                <a:solidFill>
                  <a:schemeClr val="bg1"/>
                </a:solidFill>
                <a:latin typeface="Arial" panose="020B0604020202020204" pitchFamily="34" charset="0"/>
                <a:ea typeface="Tahoma" panose="020B0604030504040204" pitchFamily="34" charset="0"/>
                <a:cs typeface="Arial" panose="020B0604020202020204" pitchFamily="34" charset="0"/>
              </a:rPr>
              <a:t>I partecipanti del confronto pubblico</a:t>
            </a:r>
          </a:p>
        </p:txBody>
      </p:sp>
    </p:spTree>
    <p:extLst>
      <p:ext uri="{BB962C8B-B14F-4D97-AF65-F5344CB8AC3E}">
        <p14:creationId xmlns:p14="http://schemas.microsoft.com/office/powerpoint/2010/main" val="827773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4">
            <a:extLst>
              <a:ext uri="{FF2B5EF4-FFF2-40B4-BE49-F238E27FC236}">
                <a16:creationId xmlns:a16="http://schemas.microsoft.com/office/drawing/2014/main" id="{1CD400D6-0C2F-B241-A735-6389D513ECBE}"/>
              </a:ext>
            </a:extLst>
          </p:cNvPr>
          <p:cNvSpPr txBox="1">
            <a:spLocks/>
          </p:cNvSpPr>
          <p:nvPr/>
        </p:nvSpPr>
        <p:spPr>
          <a:xfrm>
            <a:off x="381000" y="365125"/>
            <a:ext cx="6131755" cy="439976"/>
          </a:xfrm>
          <a:prstGeom prst="rect">
            <a:avLst/>
          </a:prstGeom>
          <a:solidFill>
            <a:srgbClr val="22A437"/>
          </a:solidFill>
        </p:spPr>
        <p:txBody>
          <a:bodyPr vert="horz" wrap="square" lIns="0" tIns="9001" rIns="0" bIns="0" rtlCol="0">
            <a:spAutoFit/>
          </a:bodyPr>
          <a:lstStyle>
            <a:lvl1pPr>
              <a:defRPr>
                <a:latin typeface="+mj-lt"/>
                <a:ea typeface="+mj-ea"/>
                <a:cs typeface="+mj-cs"/>
              </a:defRPr>
            </a:lvl1pPr>
          </a:lstStyle>
          <a:p>
            <a:pPr marL="8573">
              <a:spcBef>
                <a:spcPts val="71"/>
              </a:spcBef>
            </a:pPr>
            <a:r>
              <a:rPr lang="it-IT" sz="2800" b="1" kern="0" dirty="0">
                <a:solidFill>
                  <a:schemeClr val="bg1"/>
                </a:solidFill>
                <a:latin typeface="Arial" panose="020B0604020202020204" pitchFamily="34" charset="0"/>
                <a:ea typeface="Tahoma" panose="020B0604030504040204" pitchFamily="34" charset="0"/>
                <a:cs typeface="Arial" panose="020B0604020202020204" pitchFamily="34" charset="0"/>
              </a:rPr>
              <a:t>I numeri del confronto pubblico</a:t>
            </a:r>
          </a:p>
        </p:txBody>
      </p:sp>
      <p:sp>
        <p:nvSpPr>
          <p:cNvPr id="12" name="CasellaDiTesto 11">
            <a:extLst>
              <a:ext uri="{FF2B5EF4-FFF2-40B4-BE49-F238E27FC236}">
                <a16:creationId xmlns:a16="http://schemas.microsoft.com/office/drawing/2014/main" id="{1963F174-E366-034B-BF07-B1F0D2F6FCE8}"/>
              </a:ext>
            </a:extLst>
          </p:cNvPr>
          <p:cNvSpPr txBox="1"/>
          <p:nvPr/>
        </p:nvSpPr>
        <p:spPr>
          <a:xfrm>
            <a:off x="380999" y="1050925"/>
            <a:ext cx="6324601" cy="3770263"/>
          </a:xfrm>
          <a:prstGeom prst="rect">
            <a:avLst/>
          </a:prstGeom>
          <a:noFill/>
        </p:spPr>
        <p:txBody>
          <a:bodyPr wrap="square" rtlCol="0">
            <a:spAutoFit/>
          </a:bodyPr>
          <a:lstStyle/>
          <a:p>
            <a:pPr marL="28575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11 interviste per progettare il confronto pubblico</a:t>
            </a:r>
          </a:p>
          <a:p>
            <a:pPr marL="28575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1 conferenza stampa </a:t>
            </a:r>
          </a:p>
          <a:p>
            <a:pPr marL="28575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4 incontri pubblici tematici (12 relatori)</a:t>
            </a:r>
          </a:p>
          <a:p>
            <a:pPr marL="28575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300 partecipanti</a:t>
            </a:r>
          </a:p>
          <a:p>
            <a:pPr marL="28575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4 quaderni degli attori</a:t>
            </a:r>
            <a:br>
              <a:rPr lang="it-IT" dirty="0">
                <a:latin typeface="Arial" panose="020B0604020202020204" pitchFamily="34" charset="0"/>
                <a:cs typeface="Arial" panose="020B0604020202020204" pitchFamily="34" charset="0"/>
              </a:rPr>
            </a:br>
            <a:r>
              <a:rPr lang="it-IT" sz="1200" i="1" dirty="0">
                <a:latin typeface="Arial" panose="020B0604020202020204" pitchFamily="34" charset="0"/>
                <a:cs typeface="Arial" panose="020B0604020202020204" pitchFamily="34" charset="0"/>
              </a:rPr>
              <a:t>Circolo Legambiente “Angelo Vassallo” Como, Circolo Ambiente “Ilaria Alpi”, </a:t>
            </a:r>
            <a:r>
              <a:rPr lang="it-IT" sz="1200" i="1" dirty="0" err="1">
                <a:latin typeface="Arial" panose="020B0604020202020204" pitchFamily="34" charset="0"/>
                <a:cs typeface="Arial" panose="020B0604020202020204" pitchFamily="34" charset="0"/>
              </a:rPr>
              <a:t>Fridays</a:t>
            </a:r>
            <a:r>
              <a:rPr lang="it-IT" sz="1200" i="1" dirty="0">
                <a:latin typeface="Arial" panose="020B0604020202020204" pitchFamily="34" charset="0"/>
                <a:cs typeface="Arial" panose="020B0604020202020204" pitchFamily="34" charset="0"/>
              </a:rPr>
              <a:t> for Future Como, WWF </a:t>
            </a:r>
            <a:r>
              <a:rPr lang="it-IT" sz="1200" i="1" dirty="0" err="1">
                <a:latin typeface="Arial" panose="020B0604020202020204" pitchFamily="34" charset="0"/>
                <a:cs typeface="Arial" panose="020B0604020202020204" pitchFamily="34" charset="0"/>
              </a:rPr>
              <a:t>Insubria</a:t>
            </a:r>
            <a:r>
              <a:rPr lang="it-IT" sz="1200" i="1" dirty="0">
                <a:latin typeface="Arial" panose="020B0604020202020204" pitchFamily="34" charset="0"/>
                <a:cs typeface="Arial" panose="020B0604020202020204" pitchFamily="34" charset="0"/>
              </a:rPr>
              <a:t> e ARCI Como</a:t>
            </a:r>
          </a:p>
          <a:p>
            <a:pPr marL="273050"/>
            <a:r>
              <a:rPr lang="it-IT" sz="1200" i="1" dirty="0">
                <a:latin typeface="Arial" panose="020B0604020202020204" pitchFamily="34" charset="0"/>
                <a:cs typeface="Arial" panose="020B0604020202020204" pitchFamily="34" charset="0"/>
              </a:rPr>
              <a:t>CGIL Como, Cisl dei Laghi e UIL del Lario</a:t>
            </a:r>
          </a:p>
          <a:p>
            <a:pPr marL="273050"/>
            <a:r>
              <a:rPr lang="it-IT" sz="1200" i="1" dirty="0">
                <a:latin typeface="Arial" panose="020B0604020202020204" pitchFamily="34" charset="0"/>
                <a:cs typeface="Arial" panose="020B0604020202020204" pitchFamily="34" charset="0"/>
              </a:rPr>
              <a:t>Confindustria Como</a:t>
            </a:r>
          </a:p>
          <a:p>
            <a:pPr marL="273050"/>
            <a:r>
              <a:rPr lang="it-IT" sz="1200" i="1" dirty="0">
                <a:latin typeface="Arial" panose="020B0604020202020204" pitchFamily="34" charset="0"/>
                <a:cs typeface="Arial" panose="020B0604020202020204" pitchFamily="34" charset="0"/>
              </a:rPr>
              <a:t>Ordine degli Ingegneri della Provincia di Como</a:t>
            </a:r>
          </a:p>
          <a:p>
            <a:pPr marL="29210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17 articoli stampa</a:t>
            </a:r>
          </a:p>
          <a:p>
            <a:pPr marL="29210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60 post (Facebook e Linkedin) </a:t>
            </a:r>
          </a:p>
          <a:p>
            <a:pPr marL="292100" indent="-285750">
              <a:spcBef>
                <a:spcPts val="300"/>
              </a:spcBef>
              <a:spcAft>
                <a:spcPts val="300"/>
              </a:spcAft>
              <a:buFont typeface="Arial" panose="020B0604020202020204" pitchFamily="34" charset="0"/>
              <a:buChar char="•"/>
            </a:pPr>
            <a:r>
              <a:rPr lang="it-IT" dirty="0">
                <a:latin typeface="Arial" panose="020B0604020202020204" pitchFamily="34" charset="0"/>
                <a:cs typeface="Arial" panose="020B0604020202020204" pitchFamily="34" charset="0"/>
              </a:rPr>
              <a:t>118.000 reazioni ai post </a:t>
            </a:r>
            <a:endParaRPr lang="it-IT" dirty="0"/>
          </a:p>
        </p:txBody>
      </p:sp>
    </p:spTree>
    <p:extLst>
      <p:ext uri="{BB962C8B-B14F-4D97-AF65-F5344CB8AC3E}">
        <p14:creationId xmlns:p14="http://schemas.microsoft.com/office/powerpoint/2010/main" val="2225095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9144462" cy="5144135"/>
            <a:chOff x="0" y="0"/>
            <a:chExt cx="9144462" cy="5144135"/>
          </a:xfrm>
        </p:grpSpPr>
        <p:sp>
          <p:nvSpPr>
            <p:cNvPr id="3" name="object 3"/>
            <p:cNvSpPr/>
            <p:nvPr/>
          </p:nvSpPr>
          <p:spPr>
            <a:xfrm>
              <a:off x="3158952" y="843724"/>
              <a:ext cx="5985510" cy="4300220"/>
            </a:xfrm>
            <a:custGeom>
              <a:avLst/>
              <a:gdLst/>
              <a:ahLst/>
              <a:cxnLst/>
              <a:rect l="l" t="t" r="r" b="b"/>
              <a:pathLst>
                <a:path w="5985509" h="4300220">
                  <a:moveTo>
                    <a:pt x="5985052" y="0"/>
                  </a:moveTo>
                  <a:lnTo>
                    <a:pt x="0" y="4299953"/>
                  </a:lnTo>
                  <a:lnTo>
                    <a:pt x="5985052" y="4299953"/>
                  </a:lnTo>
                  <a:lnTo>
                    <a:pt x="5985052" y="0"/>
                  </a:lnTo>
                  <a:close/>
                </a:path>
              </a:pathLst>
            </a:custGeom>
            <a:solidFill>
              <a:srgbClr val="C9D600"/>
            </a:solidFill>
          </p:spPr>
          <p:txBody>
            <a:bodyPr wrap="square" lIns="0" tIns="0" rIns="0" bIns="0" rtlCol="0"/>
            <a:lstStyle/>
            <a:p>
              <a:endParaRPr dirty="0"/>
            </a:p>
          </p:txBody>
        </p:sp>
        <p:sp>
          <p:nvSpPr>
            <p:cNvPr id="4" name="object 4"/>
            <p:cNvSpPr/>
            <p:nvPr/>
          </p:nvSpPr>
          <p:spPr>
            <a:xfrm>
              <a:off x="0" y="0"/>
              <a:ext cx="9144000" cy="5144135"/>
            </a:xfrm>
            <a:custGeom>
              <a:avLst/>
              <a:gdLst/>
              <a:ahLst/>
              <a:cxnLst/>
              <a:rect l="l" t="t" r="r" b="b"/>
              <a:pathLst>
                <a:path w="9144000" h="5144135">
                  <a:moveTo>
                    <a:pt x="1722831" y="0"/>
                  </a:moveTo>
                  <a:lnTo>
                    <a:pt x="0" y="0"/>
                  </a:lnTo>
                  <a:lnTo>
                    <a:pt x="0" y="5143677"/>
                  </a:lnTo>
                  <a:lnTo>
                    <a:pt x="9144000" y="5143677"/>
                  </a:lnTo>
                  <a:lnTo>
                    <a:pt x="9144000" y="2526944"/>
                  </a:lnTo>
                  <a:lnTo>
                    <a:pt x="1722831" y="0"/>
                  </a:lnTo>
                  <a:close/>
                </a:path>
              </a:pathLst>
            </a:custGeom>
            <a:solidFill>
              <a:srgbClr val="00B45C"/>
            </a:solidFill>
          </p:spPr>
          <p:txBody>
            <a:bodyPr wrap="square" lIns="0" tIns="0" rIns="0" bIns="0" rtlCol="0"/>
            <a:lstStyle/>
            <a:p>
              <a:endParaRPr dirty="0"/>
            </a:p>
          </p:txBody>
        </p:sp>
      </p:grpSp>
      <p:grpSp>
        <p:nvGrpSpPr>
          <p:cNvPr id="6" name="object 6"/>
          <p:cNvGrpSpPr/>
          <p:nvPr/>
        </p:nvGrpSpPr>
        <p:grpSpPr>
          <a:xfrm>
            <a:off x="3158958" y="1985708"/>
            <a:ext cx="5985510" cy="3158490"/>
            <a:chOff x="3158958" y="1985708"/>
            <a:chExt cx="5985510" cy="3158490"/>
          </a:xfrm>
        </p:grpSpPr>
        <p:sp>
          <p:nvSpPr>
            <p:cNvPr id="7" name="object 7"/>
            <p:cNvSpPr/>
            <p:nvPr/>
          </p:nvSpPr>
          <p:spPr>
            <a:xfrm>
              <a:off x="3158958" y="1985708"/>
              <a:ext cx="5985510" cy="3158490"/>
            </a:xfrm>
            <a:custGeom>
              <a:avLst/>
              <a:gdLst/>
              <a:ahLst/>
              <a:cxnLst/>
              <a:rect l="l" t="t" r="r" b="b"/>
              <a:pathLst>
                <a:path w="5985509" h="3158490">
                  <a:moveTo>
                    <a:pt x="4395533" y="0"/>
                  </a:moveTo>
                  <a:lnTo>
                    <a:pt x="0" y="3157969"/>
                  </a:lnTo>
                  <a:lnTo>
                    <a:pt x="5985040" y="3157969"/>
                  </a:lnTo>
                  <a:lnTo>
                    <a:pt x="5985040" y="541223"/>
                  </a:lnTo>
                  <a:lnTo>
                    <a:pt x="4395533" y="0"/>
                  </a:lnTo>
                  <a:close/>
                </a:path>
              </a:pathLst>
            </a:custGeom>
            <a:solidFill>
              <a:srgbClr val="FFFFFF"/>
            </a:solidFill>
          </p:spPr>
          <p:txBody>
            <a:bodyPr wrap="square" lIns="0" tIns="0" rIns="0" bIns="0" rtlCol="0"/>
            <a:lstStyle/>
            <a:p>
              <a:endParaRPr/>
            </a:p>
          </p:txBody>
        </p:sp>
        <p:pic>
          <p:nvPicPr>
            <p:cNvPr id="8" name="object 8"/>
            <p:cNvPicPr/>
            <p:nvPr/>
          </p:nvPicPr>
          <p:blipFill>
            <a:blip r:embed="rId2" cstate="print"/>
            <a:stretch>
              <a:fillRect/>
            </a:stretch>
          </p:blipFill>
          <p:spPr>
            <a:xfrm>
              <a:off x="7023839" y="4093972"/>
              <a:ext cx="1780181" cy="669244"/>
            </a:xfrm>
            <a:prstGeom prst="rect">
              <a:avLst/>
            </a:prstGeom>
          </p:spPr>
        </p:pic>
        <p:pic>
          <p:nvPicPr>
            <p:cNvPr id="9" name="object 9"/>
            <p:cNvPicPr/>
            <p:nvPr/>
          </p:nvPicPr>
          <p:blipFill>
            <a:blip r:embed="rId3" cstate="print"/>
            <a:stretch>
              <a:fillRect/>
            </a:stretch>
          </p:blipFill>
          <p:spPr>
            <a:xfrm>
              <a:off x="7312748" y="3377831"/>
              <a:ext cx="1441716" cy="684479"/>
            </a:xfrm>
            <a:prstGeom prst="rect">
              <a:avLst/>
            </a:prstGeom>
          </p:spPr>
        </p:pic>
      </p:grpSp>
      <p:sp>
        <p:nvSpPr>
          <p:cNvPr id="10" name="object 10"/>
          <p:cNvSpPr txBox="1"/>
          <p:nvPr/>
        </p:nvSpPr>
        <p:spPr>
          <a:xfrm>
            <a:off x="8006527" y="3606044"/>
            <a:ext cx="690880" cy="369570"/>
          </a:xfrm>
          <a:prstGeom prst="rect">
            <a:avLst/>
          </a:prstGeom>
        </p:spPr>
        <p:txBody>
          <a:bodyPr vert="horz" wrap="square" lIns="0" tIns="39370" rIns="0" bIns="0" rtlCol="0">
            <a:spAutoFit/>
          </a:bodyPr>
          <a:lstStyle/>
          <a:p>
            <a:pPr marL="12700" marR="5080" indent="264795" algn="r">
              <a:lnSpc>
                <a:spcPts val="830"/>
              </a:lnSpc>
              <a:spcBef>
                <a:spcPts val="310"/>
              </a:spcBef>
            </a:pPr>
            <a:r>
              <a:rPr sz="850" b="1" spc="-65" dirty="0">
                <a:solidFill>
                  <a:srgbClr val="C0D72F"/>
                </a:solidFill>
                <a:latin typeface="Verdana"/>
                <a:cs typeface="Verdana"/>
              </a:rPr>
              <a:t>energie  </a:t>
            </a:r>
            <a:r>
              <a:rPr sz="850" b="1" spc="-95" dirty="0">
                <a:solidFill>
                  <a:srgbClr val="C0D72F"/>
                </a:solidFill>
                <a:latin typeface="Verdana"/>
                <a:cs typeface="Verdana"/>
              </a:rPr>
              <a:t>a</a:t>
            </a:r>
            <a:r>
              <a:rPr sz="850" b="1" spc="-40" dirty="0">
                <a:solidFill>
                  <a:srgbClr val="C0D72F"/>
                </a:solidFill>
                <a:latin typeface="Verdana"/>
                <a:cs typeface="Verdana"/>
              </a:rPr>
              <a:t>l</a:t>
            </a:r>
            <a:r>
              <a:rPr sz="850" b="1" spc="-80" dirty="0">
                <a:solidFill>
                  <a:srgbClr val="C0D72F"/>
                </a:solidFill>
                <a:latin typeface="Verdana"/>
                <a:cs typeface="Verdana"/>
              </a:rPr>
              <a:t> </a:t>
            </a:r>
            <a:r>
              <a:rPr sz="850" b="1" spc="-65" dirty="0">
                <a:solidFill>
                  <a:srgbClr val="C0D72F"/>
                </a:solidFill>
                <a:latin typeface="Verdana"/>
                <a:cs typeface="Verdana"/>
              </a:rPr>
              <a:t>servizio  de</a:t>
            </a:r>
            <a:r>
              <a:rPr sz="850" b="1" spc="-25" dirty="0">
                <a:solidFill>
                  <a:srgbClr val="C0D72F"/>
                </a:solidFill>
                <a:latin typeface="Verdana"/>
                <a:cs typeface="Verdana"/>
              </a:rPr>
              <a:t>l</a:t>
            </a:r>
            <a:r>
              <a:rPr sz="850" b="1" spc="-80" dirty="0">
                <a:solidFill>
                  <a:srgbClr val="C0D72F"/>
                </a:solidFill>
                <a:latin typeface="Verdana"/>
                <a:cs typeface="Verdana"/>
              </a:rPr>
              <a:t> </a:t>
            </a:r>
            <a:r>
              <a:rPr sz="850" b="1" spc="-70" dirty="0">
                <a:solidFill>
                  <a:srgbClr val="C0D72F"/>
                </a:solidFill>
                <a:latin typeface="Verdana"/>
                <a:cs typeface="Verdana"/>
              </a:rPr>
              <a:t>territorio</a:t>
            </a:r>
            <a:endParaRPr sz="850">
              <a:latin typeface="Verdana"/>
              <a:cs typeface="Verdana"/>
            </a:endParaRPr>
          </a:p>
        </p:txBody>
      </p:sp>
      <p:sp>
        <p:nvSpPr>
          <p:cNvPr id="11" name="object 11"/>
          <p:cNvSpPr txBox="1">
            <a:spLocks noGrp="1"/>
          </p:cNvSpPr>
          <p:nvPr>
            <p:ph type="title"/>
          </p:nvPr>
        </p:nvSpPr>
        <p:spPr>
          <a:xfrm>
            <a:off x="444500" y="1871544"/>
            <a:ext cx="3821429" cy="452120"/>
          </a:xfrm>
          <a:prstGeom prst="rect">
            <a:avLst/>
          </a:prstGeom>
        </p:spPr>
        <p:txBody>
          <a:bodyPr vert="horz" wrap="square" lIns="0" tIns="12700" rIns="0" bIns="0" rtlCol="0">
            <a:spAutoFit/>
          </a:bodyPr>
          <a:lstStyle/>
          <a:p>
            <a:pPr marL="12700">
              <a:lnSpc>
                <a:spcPct val="100000"/>
              </a:lnSpc>
              <a:spcBef>
                <a:spcPts val="100"/>
              </a:spcBef>
            </a:pPr>
            <a:r>
              <a:rPr lang="it-IT" dirty="0"/>
              <a:t>Contatti</a:t>
            </a:r>
            <a:endParaRPr dirty="0"/>
          </a:p>
        </p:txBody>
      </p:sp>
      <p:sp>
        <p:nvSpPr>
          <p:cNvPr id="12" name="TextBox 11">
            <a:extLst>
              <a:ext uri="{FF2B5EF4-FFF2-40B4-BE49-F238E27FC236}">
                <a16:creationId xmlns:a16="http://schemas.microsoft.com/office/drawing/2014/main" id="{560B3930-5BDB-4547-A8A6-853F33A30135}"/>
              </a:ext>
            </a:extLst>
          </p:cNvPr>
          <p:cNvSpPr txBox="1"/>
          <p:nvPr/>
        </p:nvSpPr>
        <p:spPr>
          <a:xfrm>
            <a:off x="389536" y="3507744"/>
            <a:ext cx="2070100" cy="369332"/>
          </a:xfrm>
          <a:prstGeom prst="rect">
            <a:avLst/>
          </a:prstGeom>
          <a:noFill/>
        </p:spPr>
        <p:txBody>
          <a:bodyPr wrap="square" rtlCol="0">
            <a:spAutoFit/>
          </a:bodyPr>
          <a:lstStyle/>
          <a:p>
            <a:r>
              <a:rPr lang="es-ES" dirty="0" err="1">
                <a:solidFill>
                  <a:schemeClr val="bg1"/>
                </a:solidFill>
                <a:latin typeface="Arial" panose="020B0604020202020204" pitchFamily="34" charset="0"/>
                <a:cs typeface="Arial" panose="020B0604020202020204" pitchFamily="34" charset="0"/>
              </a:rPr>
              <a:t>www.laguzza.it</a:t>
            </a:r>
            <a:endParaRPr lang="es-ES" dirty="0">
              <a:solidFill>
                <a:schemeClr val="bg1"/>
              </a:solidFill>
              <a:latin typeface="Arial" panose="020B0604020202020204" pitchFamily="34" charset="0"/>
              <a:cs typeface="Arial" panose="020B0604020202020204" pitchFamily="34" charset="0"/>
            </a:endParaRPr>
          </a:p>
        </p:txBody>
      </p:sp>
      <p:sp>
        <p:nvSpPr>
          <p:cNvPr id="13" name="TextBox 11">
            <a:extLst>
              <a:ext uri="{FF2B5EF4-FFF2-40B4-BE49-F238E27FC236}">
                <a16:creationId xmlns:a16="http://schemas.microsoft.com/office/drawing/2014/main" id="{966E120D-9743-A44C-BD89-4ED3F1235FE4}"/>
              </a:ext>
            </a:extLst>
          </p:cNvPr>
          <p:cNvSpPr txBox="1"/>
          <p:nvPr/>
        </p:nvSpPr>
        <p:spPr>
          <a:xfrm>
            <a:off x="389536" y="2459439"/>
            <a:ext cx="2070100" cy="369332"/>
          </a:xfrm>
          <a:prstGeom prst="rect">
            <a:avLst/>
          </a:prstGeom>
          <a:noFill/>
        </p:spPr>
        <p:txBody>
          <a:bodyPr wrap="square" rtlCol="0">
            <a:spAutoFit/>
          </a:bodyPr>
          <a:lstStyle/>
          <a:p>
            <a:r>
              <a:rPr lang="es-ES" dirty="0" err="1">
                <a:solidFill>
                  <a:schemeClr val="bg1"/>
                </a:solidFill>
                <a:latin typeface="Arial" panose="020B0604020202020204" pitchFamily="34" charset="0"/>
                <a:cs typeface="Arial" panose="020B0604020202020204" pitchFamily="34" charset="0"/>
              </a:rPr>
              <a:t>info@laguzza.it</a:t>
            </a:r>
            <a:endParaRPr lang="es-ES" dirty="0">
              <a:solidFill>
                <a:schemeClr val="bg1"/>
              </a:solidFill>
              <a:latin typeface="Arial" panose="020B0604020202020204" pitchFamily="34" charset="0"/>
              <a:cs typeface="Arial" panose="020B0604020202020204" pitchFamily="34" charset="0"/>
            </a:endParaRPr>
          </a:p>
        </p:txBody>
      </p:sp>
      <p:sp>
        <p:nvSpPr>
          <p:cNvPr id="14" name="object 11">
            <a:extLst>
              <a:ext uri="{FF2B5EF4-FFF2-40B4-BE49-F238E27FC236}">
                <a16:creationId xmlns:a16="http://schemas.microsoft.com/office/drawing/2014/main" id="{D3977DEE-8F35-DF4C-8D1D-233073373811}"/>
              </a:ext>
            </a:extLst>
          </p:cNvPr>
          <p:cNvSpPr txBox="1">
            <a:spLocks/>
          </p:cNvSpPr>
          <p:nvPr/>
        </p:nvSpPr>
        <p:spPr>
          <a:xfrm>
            <a:off x="442669" y="2964546"/>
            <a:ext cx="3821429" cy="452120"/>
          </a:xfrm>
          <a:prstGeom prst="rect">
            <a:avLst/>
          </a:prstGeom>
        </p:spPr>
        <p:txBody>
          <a:bodyPr vert="horz" wrap="square" lIns="0" tIns="12700" rIns="0" bIns="0" rtlCol="0">
            <a:spAutoFit/>
          </a:bodyPr>
          <a:lstStyle>
            <a:lvl1pPr>
              <a:defRPr sz="2800" b="1" i="0">
                <a:solidFill>
                  <a:schemeClr val="bg1"/>
                </a:solidFill>
                <a:latin typeface="Arial"/>
                <a:ea typeface="+mj-ea"/>
                <a:cs typeface="Arial"/>
              </a:defRPr>
            </a:lvl1pPr>
          </a:lstStyle>
          <a:p>
            <a:pPr marL="12700">
              <a:spcBef>
                <a:spcPts val="100"/>
              </a:spcBef>
            </a:pPr>
            <a:r>
              <a:rPr lang="it-IT" kern="0" dirty="0"/>
              <a:t>Sito web</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5BB9879E843C6D468B2EA00B48D93C45" ma:contentTypeVersion="8" ma:contentTypeDescription="Creare un nuovo documento." ma:contentTypeScope="" ma:versionID="45bea313c9056b7afa1ccf36879133cf">
  <xsd:schema xmlns:xsd="http://www.w3.org/2001/XMLSchema" xmlns:xs="http://www.w3.org/2001/XMLSchema" xmlns:p="http://schemas.microsoft.com/office/2006/metadata/properties" xmlns:ns2="a39a928d-b63c-4a70-9dea-7e2f29d1a698" targetNamespace="http://schemas.microsoft.com/office/2006/metadata/properties" ma:root="true" ma:fieldsID="9fc2af80dab5bace16273a46377b7222" ns2:_="">
    <xsd:import namespace="a39a928d-b63c-4a70-9dea-7e2f29d1a69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9a928d-b63c-4a70-9dea-7e2f29d1a6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3CF7A3-84B4-417B-B372-E96FF58AF24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995ABCB-F722-4163-9506-0781205F07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9a928d-b63c-4a70-9dea-7e2f29d1a6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3C6ECC8-3936-4C9F-A5EB-892CC6E17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541</TotalTime>
  <Words>383</Words>
  <Application>Microsoft Office PowerPoint</Application>
  <PresentationFormat>Personalizzato</PresentationFormat>
  <Paragraphs>43</Paragraphs>
  <Slides>6</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6</vt:i4>
      </vt:variant>
    </vt:vector>
  </HeadingPairs>
  <TitlesOfParts>
    <vt:vector size="11" baseType="lpstr">
      <vt:lpstr>Arial</vt:lpstr>
      <vt:lpstr>Arial MT</vt:lpstr>
      <vt:lpstr>Calibri</vt:lpstr>
      <vt:lpstr>Verdana</vt:lpstr>
      <vt:lpstr>Office Theme</vt:lpstr>
      <vt:lpstr>Confronto pubblico Terza linea termovalorizzatore di Como</vt:lpstr>
      <vt:lpstr>Presentazione standard di PowerPoint</vt:lpstr>
      <vt:lpstr>Presentazione standard di PowerPoint</vt:lpstr>
      <vt:lpstr>Presentazione standard di PowerPoint</vt:lpstr>
      <vt:lpstr>Presentazione standard di PowerPoint</vt:lpstr>
      <vt:lpstr>Contatti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Glenzer Stefano</dc:creator>
  <cp:lastModifiedBy>Yago Pasqualotto</cp:lastModifiedBy>
  <cp:revision>13</cp:revision>
  <dcterms:created xsi:type="dcterms:W3CDTF">2021-10-14T12:47:09Z</dcterms:created>
  <dcterms:modified xsi:type="dcterms:W3CDTF">2021-12-15T12:42:06Z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2021-10-14T00:00:00Z</vt:filetime>
  </property>
  <property fmtid="{D5CDD505-2E9C-101B-9397-08002B2CF9AE}" pid="3" name="Creator">
    <vt:lpwstr>Adobe InDesign 14.0 (Macintosh)</vt:lpwstr>
  </property>
  <property fmtid="{D5CDD505-2E9C-101B-9397-08002B2CF9AE}" pid="4" name="LastSaved">
    <vt:filetime>2021-10-14T00:00:00Z</vt:filetime>
  </property>
  <property fmtid="{D5CDD505-2E9C-101B-9397-08002B2CF9AE}" pid="5" name="ContentTypeId">
    <vt:lpwstr>0x0101005BB9879E843C6D468B2EA00B48D93C45</vt:lpwstr>
  </property>
</Properties>
</file>